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6"/>
  </p:notesMasterIdLst>
  <p:sldIdLst>
    <p:sldId id="616" r:id="rId2"/>
    <p:sldId id="539" r:id="rId3"/>
    <p:sldId id="612" r:id="rId4"/>
    <p:sldId id="772" r:id="rId5"/>
    <p:sldId id="773" r:id="rId6"/>
    <p:sldId id="774" r:id="rId7"/>
    <p:sldId id="793" r:id="rId8"/>
    <p:sldId id="666" r:id="rId9"/>
    <p:sldId id="635" r:id="rId10"/>
    <p:sldId id="638" r:id="rId11"/>
    <p:sldId id="664" r:id="rId12"/>
    <p:sldId id="665" r:id="rId13"/>
    <p:sldId id="641" r:id="rId14"/>
    <p:sldId id="794" r:id="rId15"/>
    <p:sldId id="644" r:id="rId16"/>
    <p:sldId id="659" r:id="rId17"/>
    <p:sldId id="660" r:id="rId18"/>
    <p:sldId id="645" r:id="rId19"/>
    <p:sldId id="661" r:id="rId20"/>
    <p:sldId id="662" r:id="rId21"/>
    <p:sldId id="795" r:id="rId22"/>
    <p:sldId id="796" r:id="rId23"/>
    <p:sldId id="799" r:id="rId24"/>
    <p:sldId id="797" r:id="rId25"/>
    <p:sldId id="670" r:id="rId26"/>
    <p:sldId id="798" r:id="rId27"/>
    <p:sldId id="663" r:id="rId28"/>
    <p:sldId id="671" r:id="rId29"/>
    <p:sldId id="672" r:id="rId30"/>
    <p:sldId id="673" r:id="rId31"/>
    <p:sldId id="800" r:id="rId32"/>
    <p:sldId id="636" r:id="rId33"/>
    <p:sldId id="802" r:id="rId34"/>
    <p:sldId id="646" r:id="rId35"/>
    <p:sldId id="647" r:id="rId36"/>
    <p:sldId id="648" r:id="rId37"/>
    <p:sldId id="677" r:id="rId38"/>
    <p:sldId id="651" r:id="rId39"/>
    <p:sldId id="803" r:id="rId40"/>
    <p:sldId id="804" r:id="rId41"/>
    <p:sldId id="653" r:id="rId42"/>
    <p:sldId id="654" r:id="rId43"/>
    <p:sldId id="678" r:id="rId44"/>
    <p:sldId id="655" r:id="rId45"/>
    <p:sldId id="656" r:id="rId46"/>
    <p:sldId id="658" r:id="rId47"/>
    <p:sldId id="682" r:id="rId48"/>
    <p:sldId id="683" r:id="rId49"/>
    <p:sldId id="681" r:id="rId50"/>
    <p:sldId id="685" r:id="rId51"/>
    <p:sldId id="686" r:id="rId52"/>
    <p:sldId id="687" r:id="rId53"/>
    <p:sldId id="688" r:id="rId54"/>
    <p:sldId id="689" r:id="rId55"/>
    <p:sldId id="690" r:id="rId56"/>
    <p:sldId id="691" r:id="rId57"/>
    <p:sldId id="692" r:id="rId58"/>
    <p:sldId id="693" r:id="rId59"/>
    <p:sldId id="684" r:id="rId60"/>
    <p:sldId id="694" r:id="rId61"/>
    <p:sldId id="697" r:id="rId62"/>
    <p:sldId id="695" r:id="rId63"/>
    <p:sldId id="698" r:id="rId64"/>
    <p:sldId id="696" r:id="rId65"/>
    <p:sldId id="699" r:id="rId66"/>
    <p:sldId id="700" r:id="rId67"/>
    <p:sldId id="702" r:id="rId68"/>
    <p:sldId id="701" r:id="rId69"/>
    <p:sldId id="703" r:id="rId70"/>
    <p:sldId id="705" r:id="rId71"/>
    <p:sldId id="707" r:id="rId72"/>
    <p:sldId id="706" r:id="rId73"/>
    <p:sldId id="657" r:id="rId74"/>
    <p:sldId id="67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616"/>
            <p14:sldId id="539"/>
            <p14:sldId id="612"/>
            <p14:sldId id="772"/>
            <p14:sldId id="773"/>
            <p14:sldId id="774"/>
            <p14:sldId id="793"/>
          </p14:sldIdLst>
        </p14:section>
        <p14:section name="data" id="{1E1B7928-62F9-A94A-A785-8A42E0312884}">
          <p14:sldIdLst/>
        </p14:section>
        <p14:section name="Default Section" id="{7CEFE234-4330-F049-957B-1E6D2995D7DD}">
          <p14:sldIdLst/>
        </p14:section>
        <p14:section name="From last time...." id="{B5C4E19D-E64D-6D45-A013-01E9DF3F13A8}">
          <p14:sldIdLst>
            <p14:sldId id="666"/>
            <p14:sldId id="635"/>
            <p14:sldId id="638"/>
            <p14:sldId id="664"/>
            <p14:sldId id="665"/>
            <p14:sldId id="641"/>
            <p14:sldId id="794"/>
            <p14:sldId id="644"/>
            <p14:sldId id="659"/>
            <p14:sldId id="660"/>
            <p14:sldId id="645"/>
            <p14:sldId id="661"/>
            <p14:sldId id="662"/>
            <p14:sldId id="795"/>
            <p14:sldId id="796"/>
            <p14:sldId id="799"/>
            <p14:sldId id="797"/>
            <p14:sldId id="670"/>
            <p14:sldId id="798"/>
            <p14:sldId id="663"/>
            <p14:sldId id="671"/>
            <p14:sldId id="672"/>
            <p14:sldId id="673"/>
            <p14:sldId id="800"/>
          </p14:sldIdLst>
        </p14:section>
        <p14:section name="Untitled Section" id="{FF34CF78-23B5-8D49-B715-A4466EE5CA8D}">
          <p14:sldIdLst>
            <p14:sldId id="636"/>
            <p14:sldId id="802"/>
            <p14:sldId id="646"/>
            <p14:sldId id="647"/>
            <p14:sldId id="648"/>
            <p14:sldId id="677"/>
            <p14:sldId id="651"/>
            <p14:sldId id="803"/>
            <p14:sldId id="804"/>
            <p14:sldId id="653"/>
            <p14:sldId id="654"/>
            <p14:sldId id="678"/>
            <p14:sldId id="655"/>
            <p14:sldId id="656"/>
            <p14:sldId id="658"/>
            <p14:sldId id="682"/>
            <p14:sldId id="683"/>
            <p14:sldId id="681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84"/>
            <p14:sldId id="694"/>
            <p14:sldId id="697"/>
            <p14:sldId id="695"/>
            <p14:sldId id="698"/>
            <p14:sldId id="696"/>
            <p14:sldId id="699"/>
            <p14:sldId id="700"/>
            <p14:sldId id="702"/>
            <p14:sldId id="701"/>
            <p14:sldId id="703"/>
            <p14:sldId id="705"/>
            <p14:sldId id="707"/>
            <p14:sldId id="706"/>
            <p14:sldId id="657"/>
            <p14:sldId id="679"/>
          </p14:sldIdLst>
        </p14:section>
        <p14:section name="Untitled Section" id="{C6BE9156-838F-1F4C-8084-F9CD271B4085}">
          <p14:sldIdLst/>
        </p14:section>
        <p14:section name="visual channels" id="{E9BF5E48-43D2-A145-8950-C08719C25A3C}">
          <p14:sldIdLst/>
        </p14:section>
        <p14:section name="D3" id="{756E9A1E-166D-CB4D-9CF8-96C540E51F30}">
          <p14:sldIdLst/>
        </p14:section>
        <p14:section name="Javascript functions" id="{951BC8E0-3129-8F40-AAD5-ED1CD6730A60}">
          <p14:sldIdLst/>
        </p14:section>
        <p14:section name="d3" id="{0542C14F-44C4-1342-BAAF-7CC9E770603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9"/>
    <p:restoredTop sz="97353"/>
  </p:normalViewPr>
  <p:slideViewPr>
    <p:cSldViewPr snapToGrid="0" snapToObjects="1">
      <p:cViewPr varScale="1">
        <p:scale>
          <a:sx n="140" d="100"/>
          <a:sy n="140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2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0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4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7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0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9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4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5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7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8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6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07F4-E8CE-982D-687C-31B59644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2A371-5F1D-6653-D9A4-570408667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BD3B-5F08-1722-EF0A-B2BC52BE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1BB2-6DD9-C27C-2446-DFF922F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0553-7B18-AC24-75F6-CFD79607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8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E00A-4C71-F1A5-4A63-576BADE5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92A95-B08A-2A25-C0D1-772CA7353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4E2A-E6CD-D9C9-7FF0-16DE1DEC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C506-DE18-1C3D-CC35-B91A8152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7704-33B2-1263-3F78-176E5BC0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10314-241D-EBDC-5505-B075917CC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DB7FE-858E-5D9C-0FDC-1A0A5BFB7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8E46-BA48-43E6-AAE9-17D836D2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CE311-CE48-3447-C17A-E419134F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AEFED-CD6A-5A7F-5E1D-32AAD1E2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597D-329C-9EF8-6D93-4117DBB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9ABC3-FED4-CB3C-7143-2956D5F2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D7CB0-6CEE-D9E5-0D25-7BC8938C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EA4B-7EF2-2DC2-0F0B-65982754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DAA1-AB4E-6314-A635-5ECA300C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458B-89F1-0A36-0D61-DD6EE6E7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3F678-2479-E260-849A-DF0066AF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A1FB-DFE7-C69C-DA17-856A366C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E669-21E1-E21C-8BB9-1E6CA887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EC45-58F7-932B-7F1E-6DCB5FA4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1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0C18-BE2B-0A35-EA0C-D096E95A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5DE3-0F46-E43B-1E1F-FAA3D17DB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B7B6E-D4DE-C644-3B0F-A316ADB8A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B1B6-017B-B7EA-3DE4-077B7A01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4048-C7C1-1A0C-DDD8-46ACCADD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CC6A5-F6B0-0E0B-7179-A9A43A88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1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D73-CCD4-1F55-526A-E9F1A0F6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0D99-89D4-F1B4-29B8-FC4842BD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5721C-0B8A-8586-631B-67D1BF51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D6EED-8717-42D6-E209-467C28328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4B47D-D1E7-BEBD-FB0D-727FA04E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CF770-4647-7BEE-B60F-6F103975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33FBE-627C-1B41-0BE5-5680A67D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E1072-1B4A-8265-6CCB-09B778E0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5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AF6A-80F6-ECAB-9C89-B557122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83A45-A90F-8DB4-93A6-914D2611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8BE2D-6C9C-B904-318C-3AFFE51D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F01D3-F89B-CFCC-EF5A-B71E4C8B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D4EA5-3343-B008-AE35-4A88584D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650D-46EB-BB01-75D3-F71FAA7E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DE14-E9A3-69F1-46D1-D58F37F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4D9F-5AE3-FE1E-C7A2-B29A4335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B7D4-D062-3D96-9842-27CA67F5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9E7AD-A8AD-3859-08AC-83BF2AE46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0C98-3E0E-F9D4-8CD8-AEE7695B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2E058-A7EC-3F42-605D-C2875D23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E7089-1E11-BB78-B289-D1C76B6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6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00E4-A6EA-05D4-6FDD-5A86D3B3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47C88-081B-6910-F5AA-2F8182ACA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3300-F4CB-94E8-B2FF-DD0FF8A7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0435-1C9B-73BE-C2E5-3B1C4B7C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C735-5564-861B-B338-6AF36222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53C5-A70A-A0BD-E924-395B1D5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49811-9810-2550-89D8-B61E2063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3552-C80C-ED1C-E353-FAC33324D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75D76-629A-E317-CEA6-D50133518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4D55-9854-F089-EBBE-7DFB82B96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320F-726F-F809-C5A7-6DE6FE39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Engineering Interactive Visual Interfaces for Data Science (“The CS Data Vis Class”)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E742A-90EE-9545-A0D1-796A22202BC6}"/>
              </a:ext>
            </a:extLst>
          </p:cNvPr>
          <p:cNvSpPr txBox="1"/>
          <p:nvPr/>
        </p:nvSpPr>
        <p:spPr>
          <a:xfrm>
            <a:off x="10695909" y="5314433"/>
            <a:ext cx="6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41EBE-82D0-1E25-67D6-12397A30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9ED9-31F4-FB45-AD4D-E28A2787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data: </a:t>
            </a:r>
            <a:br>
              <a:rPr lang="en-US" dirty="0"/>
            </a:br>
            <a:r>
              <a:rPr lang="en-US" dirty="0"/>
              <a:t>data types, dataset types, data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A07E-532F-C245-9199-2D10A62B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48" y="1879414"/>
            <a:ext cx="502702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For given column in your table</a:t>
            </a:r>
          </a:p>
          <a:p>
            <a:pPr lvl="1"/>
            <a:r>
              <a:rPr lang="en-US" dirty="0"/>
              <a:t>Or one feature type on your dataset </a:t>
            </a:r>
          </a:p>
          <a:p>
            <a:pPr lvl="1"/>
            <a:r>
              <a:rPr lang="en-US" dirty="0"/>
              <a:t>Fundamental units of your data</a:t>
            </a:r>
          </a:p>
          <a:p>
            <a:r>
              <a:rPr lang="en-US" dirty="0"/>
              <a:t>Dataset types </a:t>
            </a:r>
          </a:p>
          <a:p>
            <a:pPr lvl="1"/>
            <a:r>
              <a:rPr lang="en-US" dirty="0"/>
              <a:t>What kind of dataset are you visualizing?</a:t>
            </a:r>
          </a:p>
          <a:p>
            <a:pPr lvl="1"/>
            <a:r>
              <a:rPr lang="en-US" dirty="0"/>
              <a:t>When data types are put together into a data set</a:t>
            </a:r>
          </a:p>
          <a:p>
            <a:r>
              <a:rPr lang="en-US" dirty="0"/>
              <a:t>Data semantics:</a:t>
            </a:r>
          </a:p>
          <a:p>
            <a:pPr lvl="1"/>
            <a:r>
              <a:rPr lang="en-US" dirty="0"/>
              <a:t>What does the data mean? </a:t>
            </a:r>
          </a:p>
          <a:p>
            <a:pPr lvl="1"/>
            <a:endParaRPr lang="en-US" dirty="0"/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DA7920E9-E728-4A4A-B1AF-DC2CDD2C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63" y="2338251"/>
            <a:ext cx="6116772" cy="86033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74162D5-43CC-2E46-8CDF-C85EA8E1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21" y="3550024"/>
            <a:ext cx="6866216" cy="31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81A3-A899-2947-8A08-CE991D8C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semantics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455EE-4A66-0F43-A8E8-0D09C573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vector: Basil, 7, s, pear</a:t>
            </a:r>
          </a:p>
          <a:p>
            <a:r>
              <a:rPr lang="en-US" dirty="0"/>
              <a:t>What does this mean? </a:t>
            </a:r>
          </a:p>
          <a:p>
            <a:endParaRPr lang="en-US" dirty="0"/>
          </a:p>
          <a:p>
            <a:r>
              <a:rPr lang="en-US" dirty="0"/>
              <a:t>Need ‘semantics’- the meaning of the data values</a:t>
            </a:r>
          </a:p>
          <a:p>
            <a:pPr lvl="1"/>
            <a:r>
              <a:rPr lang="en-US" dirty="0"/>
              <a:t>Basil: Name? City? Plant? </a:t>
            </a:r>
          </a:p>
          <a:p>
            <a:pPr lvl="1"/>
            <a:r>
              <a:rPr lang="en-US" dirty="0"/>
              <a:t>8: Height? Age? Day of the Month?  </a:t>
            </a:r>
          </a:p>
          <a:p>
            <a:pPr lvl="1"/>
            <a:r>
              <a:rPr lang="en-US" dirty="0"/>
              <a:t>S: Single?  Small?  </a:t>
            </a:r>
          </a:p>
          <a:p>
            <a:pPr lvl="1"/>
            <a:r>
              <a:rPr lang="en-US" dirty="0"/>
              <a:t>Pear: Fruit?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81A3-A899-2947-8A08-CE991D8C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semantics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A08AB95-4CE6-A141-9B8D-8E76E656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16" y="1881861"/>
            <a:ext cx="6457922" cy="3600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1B5FD-9CCA-C349-A0A1-E1EA8D8E992F}"/>
              </a:ext>
            </a:extLst>
          </p:cNvPr>
          <p:cNvSpPr txBox="1"/>
          <p:nvPr/>
        </p:nvSpPr>
        <p:spPr>
          <a:xfrm>
            <a:off x="4195482" y="5846544"/>
            <a:ext cx="5428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Meaning can be stored in metadata, </a:t>
            </a:r>
          </a:p>
          <a:p>
            <a:r>
              <a:rPr lang="en-US" dirty="0"/>
              <a:t>or understood through work with data generators/users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6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FEB4-0718-DB45-A3DA-2C95E110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C21C-6CD1-7E43-B7FA-D4386D6E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78" y="1690688"/>
            <a:ext cx="10515600" cy="4351338"/>
          </a:xfrm>
        </p:spPr>
        <p:txBody>
          <a:bodyPr/>
          <a:lstStyle/>
          <a:p>
            <a:r>
              <a:rPr lang="en-US" dirty="0"/>
              <a:t>Not the data types in programming</a:t>
            </a:r>
          </a:p>
          <a:p>
            <a:r>
              <a:rPr lang="en-US" dirty="0"/>
              <a:t>Structural and mathematical interpretation of the data</a:t>
            </a:r>
          </a:p>
          <a:p>
            <a:pPr lvl="1"/>
            <a:r>
              <a:rPr lang="en-US" dirty="0"/>
              <a:t>Item, Link, Attribute, Position, Grid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1C07130B-C1BD-9E4B-A5A1-658CC5B4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21" y="3566300"/>
            <a:ext cx="6845543" cy="9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E4B3-B4ED-DF45-B38A-87455BA3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types are in this table?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05D08E-9540-7948-9749-B4D0FB2B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3" y="2164857"/>
            <a:ext cx="6457922" cy="3600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E9FE6A-A8BD-D446-A41D-EA8E3C829ADD}"/>
              </a:ext>
            </a:extLst>
          </p:cNvPr>
          <p:cNvSpPr/>
          <p:nvPr/>
        </p:nvSpPr>
        <p:spPr>
          <a:xfrm>
            <a:off x="682233" y="2646381"/>
            <a:ext cx="6457922" cy="3227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E3E8-A8C1-1B4F-81D8-F0FB8A4A976D}"/>
              </a:ext>
            </a:extLst>
          </p:cNvPr>
          <p:cNvSpPr/>
          <p:nvPr/>
        </p:nvSpPr>
        <p:spPr>
          <a:xfrm>
            <a:off x="2735364" y="2190490"/>
            <a:ext cx="666975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C8671-8AE3-B44B-B0E8-FD43A695D3B5}"/>
              </a:ext>
            </a:extLst>
          </p:cNvPr>
          <p:cNvSpPr/>
          <p:nvPr/>
        </p:nvSpPr>
        <p:spPr>
          <a:xfrm>
            <a:off x="3593054" y="2204555"/>
            <a:ext cx="1252389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12896-DCE6-EE47-A971-CE8378075664}"/>
              </a:ext>
            </a:extLst>
          </p:cNvPr>
          <p:cNvSpPr/>
          <p:nvPr/>
        </p:nvSpPr>
        <p:spPr>
          <a:xfrm>
            <a:off x="5036158" y="2244254"/>
            <a:ext cx="1913282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7B09B-D23E-BD46-B088-AE77C29F4CB0}"/>
              </a:ext>
            </a:extLst>
          </p:cNvPr>
          <p:cNvSpPr/>
          <p:nvPr/>
        </p:nvSpPr>
        <p:spPr>
          <a:xfrm>
            <a:off x="1298342" y="2190490"/>
            <a:ext cx="1252389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C0F5FC99-EDD8-2C5D-F2AE-D600F8B5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95" y="1319054"/>
            <a:ext cx="5783505" cy="8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3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E4B3-B4ED-DF45-B38A-87455BA3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types are in this table?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05D08E-9540-7948-9749-B4D0FB2B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3" y="2164857"/>
            <a:ext cx="6457922" cy="3600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AE8155-169D-B34D-A42A-C5A622416604}"/>
              </a:ext>
            </a:extLst>
          </p:cNvPr>
          <p:cNvSpPr txBox="1"/>
          <p:nvPr/>
        </p:nvSpPr>
        <p:spPr>
          <a:xfrm>
            <a:off x="7734748" y="2323651"/>
            <a:ext cx="32212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Item’s: ID </a:t>
            </a:r>
          </a:p>
          <a:p>
            <a:endParaRPr lang="en-US" dirty="0"/>
          </a:p>
          <a:p>
            <a:r>
              <a:rPr lang="en-US" dirty="0"/>
              <a:t>Attributes: Name, Age, Shirt Size</a:t>
            </a:r>
          </a:p>
          <a:p>
            <a:endParaRPr lang="en-US" dirty="0"/>
          </a:p>
          <a:p>
            <a:r>
              <a:rPr lang="en-US" dirty="0"/>
              <a:t>Cell: Value</a:t>
            </a:r>
          </a:p>
          <a:p>
            <a:r>
              <a:rPr lang="en-US" dirty="0"/>
              <a:t>	The Item’s Attribute Value</a:t>
            </a:r>
          </a:p>
          <a:p>
            <a:r>
              <a:rPr lang="en-US" dirty="0"/>
              <a:t>	ID 1’s name = Julie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9FE6A-A8BD-D446-A41D-EA8E3C829ADD}"/>
              </a:ext>
            </a:extLst>
          </p:cNvPr>
          <p:cNvSpPr/>
          <p:nvPr/>
        </p:nvSpPr>
        <p:spPr>
          <a:xfrm>
            <a:off x="682233" y="2646381"/>
            <a:ext cx="6457922" cy="3227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E3E8-A8C1-1B4F-81D8-F0FB8A4A976D}"/>
              </a:ext>
            </a:extLst>
          </p:cNvPr>
          <p:cNvSpPr/>
          <p:nvPr/>
        </p:nvSpPr>
        <p:spPr>
          <a:xfrm>
            <a:off x="2735364" y="2190490"/>
            <a:ext cx="666975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C8671-8AE3-B44B-B0E8-FD43A695D3B5}"/>
              </a:ext>
            </a:extLst>
          </p:cNvPr>
          <p:cNvSpPr/>
          <p:nvPr/>
        </p:nvSpPr>
        <p:spPr>
          <a:xfrm>
            <a:off x="3593054" y="2204555"/>
            <a:ext cx="1252389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B12896-DCE6-EE47-A971-CE8378075664}"/>
              </a:ext>
            </a:extLst>
          </p:cNvPr>
          <p:cNvSpPr/>
          <p:nvPr/>
        </p:nvSpPr>
        <p:spPr>
          <a:xfrm>
            <a:off x="5036158" y="2244254"/>
            <a:ext cx="1913282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7B09B-D23E-BD46-B088-AE77C29F4CB0}"/>
              </a:ext>
            </a:extLst>
          </p:cNvPr>
          <p:cNvSpPr/>
          <p:nvPr/>
        </p:nvSpPr>
        <p:spPr>
          <a:xfrm>
            <a:off x="1298342" y="2190490"/>
            <a:ext cx="1252389" cy="35208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C0F5FC99-EDD8-2C5D-F2AE-D600F8B5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95" y="1319054"/>
            <a:ext cx="5783505" cy="8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6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617-6C19-6443-AC45-636D8AC1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tables?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6CF963-4EBD-F046-AD1C-2734F8597DF1}"/>
              </a:ext>
            </a:extLst>
          </p:cNvPr>
          <p:cNvGraphicFramePr>
            <a:graphicFrameLocks noGrp="1"/>
          </p:cNvGraphicFramePr>
          <p:nvPr/>
        </p:nvGraphicFramePr>
        <p:xfrm>
          <a:off x="439271" y="2599465"/>
          <a:ext cx="5133393" cy="3654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5170">
                  <a:extLst>
                    <a:ext uri="{9D8B030D-6E8A-4147-A177-3AD203B41FA5}">
                      <a16:colId xmlns:a16="http://schemas.microsoft.com/office/drawing/2014/main" val="2341146652"/>
                    </a:ext>
                  </a:extLst>
                </a:gridCol>
                <a:gridCol w="1265170">
                  <a:extLst>
                    <a:ext uri="{9D8B030D-6E8A-4147-A177-3AD203B41FA5}">
                      <a16:colId xmlns:a16="http://schemas.microsoft.com/office/drawing/2014/main" val="2510753297"/>
                    </a:ext>
                  </a:extLst>
                </a:gridCol>
                <a:gridCol w="2603053">
                  <a:extLst>
                    <a:ext uri="{9D8B030D-6E8A-4147-A177-3AD203B41FA5}">
                      <a16:colId xmlns:a16="http://schemas.microsoft.com/office/drawing/2014/main" val="2933304582"/>
                    </a:ext>
                  </a:extLst>
                </a:gridCol>
              </a:tblGrid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Follows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started following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0316066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3/14/15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3266810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3/15/15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167869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3/16/15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8771631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3/16/15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234971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3/17/18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65817"/>
                  </a:ext>
                </a:extLst>
              </a:tr>
              <a:tr h="522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3/13/18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2905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F8894C-F7FA-F343-8178-9FD0FFDCF31B}"/>
              </a:ext>
            </a:extLst>
          </p:cNvPr>
          <p:cNvGraphicFramePr>
            <a:graphicFrameLocks noGrp="1"/>
          </p:cNvGraphicFramePr>
          <p:nvPr/>
        </p:nvGraphicFramePr>
        <p:xfrm>
          <a:off x="6819976" y="2130725"/>
          <a:ext cx="4078941" cy="1995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291">
                  <a:extLst>
                    <a:ext uri="{9D8B030D-6E8A-4147-A177-3AD203B41FA5}">
                      <a16:colId xmlns:a16="http://schemas.microsoft.com/office/drawing/2014/main" val="3282280881"/>
                    </a:ext>
                  </a:extLst>
                </a:gridCol>
                <a:gridCol w="1005291">
                  <a:extLst>
                    <a:ext uri="{9D8B030D-6E8A-4147-A177-3AD203B41FA5}">
                      <a16:colId xmlns:a16="http://schemas.microsoft.com/office/drawing/2014/main" val="1682709595"/>
                    </a:ext>
                  </a:extLst>
                </a:gridCol>
                <a:gridCol w="2068359">
                  <a:extLst>
                    <a:ext uri="{9D8B030D-6E8A-4147-A177-3AD203B41FA5}">
                      <a16:colId xmlns:a16="http://schemas.microsoft.com/office/drawing/2014/main" val="4090740793"/>
                    </a:ext>
                  </a:extLst>
                </a:gridCol>
              </a:tblGrid>
              <a:tr h="9753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Follow 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 of posts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2755471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(June, Ben)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4134484"/>
                  </a:ext>
                </a:extLst>
              </a:tr>
              <a:tr h="280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(Amy, Mark, Andrew)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6992535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(June)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7856314"/>
                  </a:ext>
                </a:extLst>
              </a:tr>
            </a:tbl>
          </a:graphicData>
        </a:graphic>
      </p:graphicFrame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A6E212D9-4C6E-5B34-42C7-CEC0CDA8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" y="1503977"/>
            <a:ext cx="5783505" cy="8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1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617-6C19-6443-AC45-636D8AC1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tables?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6CF963-4EBD-F046-AD1C-2734F8597DF1}"/>
              </a:ext>
            </a:extLst>
          </p:cNvPr>
          <p:cNvGraphicFramePr>
            <a:graphicFrameLocks noGrp="1"/>
          </p:cNvGraphicFramePr>
          <p:nvPr/>
        </p:nvGraphicFramePr>
        <p:xfrm>
          <a:off x="439271" y="2599466"/>
          <a:ext cx="4294093" cy="23382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8317">
                  <a:extLst>
                    <a:ext uri="{9D8B030D-6E8A-4147-A177-3AD203B41FA5}">
                      <a16:colId xmlns:a16="http://schemas.microsoft.com/office/drawing/2014/main" val="2341146652"/>
                    </a:ext>
                  </a:extLst>
                </a:gridCol>
                <a:gridCol w="1058317">
                  <a:extLst>
                    <a:ext uri="{9D8B030D-6E8A-4147-A177-3AD203B41FA5}">
                      <a16:colId xmlns:a16="http://schemas.microsoft.com/office/drawing/2014/main" val="2510753297"/>
                    </a:ext>
                  </a:extLst>
                </a:gridCol>
                <a:gridCol w="2177459">
                  <a:extLst>
                    <a:ext uri="{9D8B030D-6E8A-4147-A177-3AD203B41FA5}">
                      <a16:colId xmlns:a16="http://schemas.microsoft.com/office/drawing/2014/main" val="2933304582"/>
                    </a:ext>
                  </a:extLst>
                </a:gridCol>
              </a:tblGrid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Follows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Date started following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0316066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3/14/15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3266810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3/15/15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167869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3/16/15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8771631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3/16/15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234971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3/17/18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65817"/>
                  </a:ext>
                </a:extLst>
              </a:tr>
              <a:tr h="334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3/13/18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2905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F8894C-F7FA-F343-8178-9FD0FFDCF31B}"/>
              </a:ext>
            </a:extLst>
          </p:cNvPr>
          <p:cNvGraphicFramePr>
            <a:graphicFrameLocks noGrp="1"/>
          </p:cNvGraphicFramePr>
          <p:nvPr/>
        </p:nvGraphicFramePr>
        <p:xfrm>
          <a:off x="5301727" y="2783728"/>
          <a:ext cx="4078941" cy="1562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291">
                  <a:extLst>
                    <a:ext uri="{9D8B030D-6E8A-4147-A177-3AD203B41FA5}">
                      <a16:colId xmlns:a16="http://schemas.microsoft.com/office/drawing/2014/main" val="3282280881"/>
                    </a:ext>
                  </a:extLst>
                </a:gridCol>
                <a:gridCol w="1005291">
                  <a:extLst>
                    <a:ext uri="{9D8B030D-6E8A-4147-A177-3AD203B41FA5}">
                      <a16:colId xmlns:a16="http://schemas.microsoft.com/office/drawing/2014/main" val="1682709595"/>
                    </a:ext>
                  </a:extLst>
                </a:gridCol>
                <a:gridCol w="2068359">
                  <a:extLst>
                    <a:ext uri="{9D8B030D-6E8A-4147-A177-3AD203B41FA5}">
                      <a16:colId xmlns:a16="http://schemas.microsoft.com/office/drawing/2014/main" val="4090740793"/>
                    </a:ext>
                  </a:extLst>
                </a:gridCol>
              </a:tblGrid>
              <a:tr h="322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Follow 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Number of posts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2755471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(June, Ben)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4134484"/>
                  </a:ext>
                </a:extLst>
              </a:tr>
              <a:tr h="595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(Amy, Mark, Andrew)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6992535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(June)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78563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0BF223-9DE9-2F41-A429-FD69B191E9D8}"/>
              </a:ext>
            </a:extLst>
          </p:cNvPr>
          <p:cNvSpPr txBox="1"/>
          <p:nvPr/>
        </p:nvSpPr>
        <p:spPr>
          <a:xfrm>
            <a:off x="439271" y="5200207"/>
            <a:ext cx="256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</a:t>
            </a:r>
          </a:p>
          <a:p>
            <a:r>
              <a:rPr lang="en-US" dirty="0"/>
              <a:t>Attributes about the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FE19-1FEE-1141-AEDE-D34AE264F584}"/>
              </a:ext>
            </a:extLst>
          </p:cNvPr>
          <p:cNvSpPr txBox="1"/>
          <p:nvPr/>
        </p:nvSpPr>
        <p:spPr>
          <a:xfrm>
            <a:off x="5690796" y="4614594"/>
            <a:ext cx="2294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Items</a:t>
            </a:r>
          </a:p>
          <a:p>
            <a:r>
              <a:rPr lang="en-US" dirty="0"/>
              <a:t>Attributes about items</a:t>
            </a:r>
          </a:p>
          <a:p>
            <a:r>
              <a:rPr lang="en-US" dirty="0"/>
              <a:t>Links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F873A96C-AA83-29DA-B905-C4703E02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1517501"/>
            <a:ext cx="5783505" cy="8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3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1444-D5A3-F540-BC5D-408F368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7527-1724-CD4F-81AC-1CFD0A78F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Links</a:t>
            </a:r>
          </a:p>
          <a:p>
            <a:pPr lvl="1"/>
            <a:r>
              <a:rPr lang="en-US" dirty="0"/>
              <a:t>Express relationships between 2 items </a:t>
            </a:r>
          </a:p>
          <a:p>
            <a:pPr lvl="1"/>
            <a:r>
              <a:rPr lang="en-US" dirty="0"/>
              <a:t>Friendship on FB, Interaction between proteins</a:t>
            </a:r>
          </a:p>
          <a:p>
            <a:r>
              <a:rPr lang="en-US" dirty="0"/>
              <a:t>Positions</a:t>
            </a:r>
          </a:p>
          <a:p>
            <a:pPr lvl="1"/>
            <a:r>
              <a:rPr lang="en-US" dirty="0"/>
              <a:t>Spatial locations in 2d or 3d</a:t>
            </a:r>
          </a:p>
          <a:p>
            <a:pPr lvl="1"/>
            <a:r>
              <a:rPr lang="en-US" dirty="0"/>
              <a:t>Pixels in a photo, Voxels in MRI</a:t>
            </a:r>
          </a:p>
          <a:p>
            <a:pPr lvl="1"/>
            <a:r>
              <a:rPr lang="en-US" dirty="0"/>
              <a:t>Lat/Lon map</a:t>
            </a:r>
          </a:p>
        </p:txBody>
      </p:sp>
    </p:spTree>
    <p:extLst>
      <p:ext uri="{BB962C8B-B14F-4D97-AF65-F5344CB8AC3E}">
        <p14:creationId xmlns:p14="http://schemas.microsoft.com/office/powerpoint/2010/main" val="69002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3F75-FC54-6045-B092-A4114D4F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closer look at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C377-2C2B-2943-97A3-437BA6DF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Qualities pertaining to items or links or positions</a:t>
            </a:r>
          </a:p>
        </p:txBody>
      </p:sp>
    </p:spTree>
    <p:extLst>
      <p:ext uri="{BB962C8B-B14F-4D97-AF65-F5344CB8AC3E}">
        <p14:creationId xmlns:p14="http://schemas.microsoft.com/office/powerpoint/2010/main" val="19265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February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Logistics (5 min)</a:t>
            </a:r>
          </a:p>
          <a:p>
            <a:pPr lvl="1"/>
            <a:r>
              <a:rPr lang="en-US" dirty="0"/>
              <a:t>Marks and Channels</a:t>
            </a:r>
          </a:p>
          <a:p>
            <a:pPr lvl="1"/>
            <a:r>
              <a:rPr lang="en-US" dirty="0"/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41B0-83DE-C346-BC43-AFDF2349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7EDD-9CD1-224A-97B2-B855E397B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6941"/>
            <a:ext cx="10515600" cy="3808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Categorical (nominal , named data)</a:t>
            </a:r>
          </a:p>
          <a:p>
            <a:pPr lvl="1"/>
            <a:r>
              <a:rPr lang="en-US" dirty="0"/>
              <a:t>Separate classes</a:t>
            </a:r>
          </a:p>
          <a:p>
            <a:pPr lvl="1"/>
            <a:r>
              <a:rPr lang="en-US" dirty="0"/>
              <a:t>No ranking</a:t>
            </a:r>
          </a:p>
          <a:p>
            <a:pPr lvl="1"/>
            <a:r>
              <a:rPr lang="en-US" i="1" dirty="0"/>
              <a:t>Fruit, Movie Genres, File Types</a:t>
            </a:r>
          </a:p>
          <a:p>
            <a:r>
              <a:rPr lang="en-US" dirty="0"/>
              <a:t>Ordered (ordinal)</a:t>
            </a:r>
          </a:p>
          <a:p>
            <a:pPr lvl="1"/>
            <a:r>
              <a:rPr lang="en-US" dirty="0"/>
              <a:t>Greater than, less than defined</a:t>
            </a:r>
          </a:p>
          <a:p>
            <a:pPr lvl="1"/>
            <a:r>
              <a:rPr lang="en-US" dirty="0"/>
              <a:t>But no arithmetic (one thing isn’t 3x’s another)</a:t>
            </a:r>
          </a:p>
          <a:p>
            <a:pPr lvl="1"/>
            <a:r>
              <a:rPr lang="en-US" i="1" dirty="0"/>
              <a:t>Shirt size, Grade level….</a:t>
            </a:r>
          </a:p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Can do math on it</a:t>
            </a:r>
          </a:p>
          <a:p>
            <a:pPr lvl="1"/>
            <a:r>
              <a:rPr lang="en-US" i="1" dirty="0"/>
              <a:t>Length, Weight, Count, Temperature….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42CDCE2-13C6-3140-A0EE-447EA347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36" y="554558"/>
            <a:ext cx="6808838" cy="1896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D5258-F921-A84D-BC79-57F57FCCCB76}"/>
              </a:ext>
            </a:extLst>
          </p:cNvPr>
          <p:cNvSpPr txBox="1"/>
          <p:nvPr/>
        </p:nvSpPr>
        <p:spPr>
          <a:xfrm>
            <a:off x="7562241" y="3905026"/>
            <a:ext cx="462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because different attribute types can be encoded in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1512356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FEE7-1488-5626-DE3A-CFD7E0EA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5457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attribute type:</a:t>
            </a:r>
            <a:br>
              <a:rPr lang="en-US" dirty="0"/>
            </a:br>
            <a:r>
              <a:rPr lang="en-US" dirty="0"/>
              <a:t>Nominal (categorical/qualitative)</a:t>
            </a:r>
            <a:br>
              <a:rPr lang="en-US" dirty="0"/>
            </a:br>
            <a:r>
              <a:rPr lang="en-US" dirty="0"/>
              <a:t>Ordinal</a:t>
            </a:r>
            <a:br>
              <a:rPr lang="en-US" dirty="0"/>
            </a:br>
            <a:r>
              <a:rPr lang="en-US" dirty="0"/>
              <a:t>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4552-3E6C-354C-6665-72AD4C8A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1"/>
            <a:ext cx="10515600" cy="285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each student, a table listing courses taken in school </a:t>
            </a:r>
          </a:p>
          <a:p>
            <a:r>
              <a:rPr lang="en-US" dirty="0"/>
              <a:t>Name of course (Intro to CS, Data structures, algorithms )</a:t>
            </a:r>
          </a:p>
          <a:p>
            <a:r>
              <a:rPr lang="en-US" dirty="0"/>
              <a:t>Letter grade in the course</a:t>
            </a:r>
          </a:p>
          <a:p>
            <a:r>
              <a:rPr lang="en-US" dirty="0"/>
              <a:t>Dates enrolled</a:t>
            </a:r>
          </a:p>
          <a:p>
            <a:r>
              <a:rPr lang="en-US" dirty="0"/>
              <a:t>Number of students in the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31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FEE7-1488-5626-DE3A-CFD7E0EA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5457"/>
          </a:xfrm>
        </p:spPr>
        <p:txBody>
          <a:bodyPr>
            <a:normAutofit fontScale="90000"/>
          </a:bodyPr>
          <a:lstStyle/>
          <a:p>
            <a:r>
              <a:rPr lang="en-US" dirty="0"/>
              <a:t>Guess the attribute type:</a:t>
            </a:r>
            <a:br>
              <a:rPr lang="en-US" dirty="0"/>
            </a:br>
            <a:r>
              <a:rPr lang="en-US" dirty="0"/>
              <a:t>Nominal (categorical/qualitative)</a:t>
            </a:r>
            <a:br>
              <a:rPr lang="en-US" dirty="0"/>
            </a:br>
            <a:r>
              <a:rPr lang="en-US" dirty="0"/>
              <a:t>Ordinal</a:t>
            </a:r>
            <a:br>
              <a:rPr lang="en-US" dirty="0"/>
            </a:br>
            <a:r>
              <a:rPr lang="en-US" dirty="0"/>
              <a:t>Quantitative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4552-3E6C-354C-6665-72AD4C8A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1"/>
            <a:ext cx="10515600" cy="2851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each student, a table listing courses taken in school </a:t>
            </a:r>
          </a:p>
          <a:p>
            <a:r>
              <a:rPr lang="en-US" dirty="0"/>
              <a:t>Name of course (Intro to CS, Data structures, algorithms ) </a:t>
            </a:r>
            <a:r>
              <a:rPr lang="en-US" b="1" dirty="0"/>
              <a:t>Categorical</a:t>
            </a:r>
            <a:endParaRPr lang="en-US" dirty="0"/>
          </a:p>
          <a:p>
            <a:r>
              <a:rPr lang="en-US" dirty="0"/>
              <a:t>Letter grade in the course </a:t>
            </a:r>
            <a:r>
              <a:rPr lang="en-US" b="1" dirty="0"/>
              <a:t>Ordinal</a:t>
            </a:r>
          </a:p>
          <a:p>
            <a:r>
              <a:rPr lang="en-US" dirty="0"/>
              <a:t>Dates enrolled </a:t>
            </a:r>
            <a:r>
              <a:rPr lang="en-US" b="1" dirty="0"/>
              <a:t>Ordinal</a:t>
            </a:r>
          </a:p>
          <a:p>
            <a:r>
              <a:rPr lang="en-US" dirty="0"/>
              <a:t>Number of students in the course </a:t>
            </a:r>
            <a:r>
              <a:rPr lang="en-US" b="1" dirty="0"/>
              <a:t>Quantitative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3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2A70-AB8A-7F81-1819-EEEC5BD1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 is something is nominal vs ordinal?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55C2-385E-E1D4-F228-463C0FFF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Monday, Tuesday…. Sunday</a:t>
            </a:r>
          </a:p>
          <a:p>
            <a:r>
              <a:rPr lang="en-US" dirty="0"/>
              <a:t>A, B, C, D, 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VS </a:t>
            </a:r>
          </a:p>
          <a:p>
            <a:r>
              <a:rPr lang="en-US" dirty="0"/>
              <a:t>Chocolate, Vanilla, Strawberry…</a:t>
            </a:r>
          </a:p>
          <a:p>
            <a:r>
              <a:rPr lang="en-US" dirty="0"/>
              <a:t>Cincinnati, St. Louis, Minneapolis….</a:t>
            </a:r>
          </a:p>
        </p:txBody>
      </p:sp>
    </p:spTree>
    <p:extLst>
      <p:ext uri="{BB962C8B-B14F-4D97-AF65-F5344CB8AC3E}">
        <p14:creationId xmlns:p14="http://schemas.microsoft.com/office/powerpoint/2010/main" val="2013846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E168-1719-FB52-641D-7F91095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7670-9A41-EDAE-196F-40B7E2F5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 data -&gt; can do math on it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what kind of math? </a:t>
            </a:r>
          </a:p>
          <a:p>
            <a:r>
              <a:rPr lang="en-US" dirty="0"/>
              <a:t>Interval</a:t>
            </a:r>
          </a:p>
          <a:p>
            <a:r>
              <a:rPr lang="en-US" dirty="0"/>
              <a:t>Ratio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8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E790-73AE-FC49-9528-84E73562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 Types: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2C5C-7985-F14D-A36B-AA1EB8CD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equal differences between successive points on the scale, but the position of zero is arbitrary </a:t>
            </a:r>
          </a:p>
          <a:p>
            <a:r>
              <a:rPr lang="en-US" dirty="0"/>
              <a:t>Ex- Temp is Celsius vs Temp in Fahrenheit</a:t>
            </a:r>
          </a:p>
          <a:p>
            <a:pPr lvl="1"/>
            <a:r>
              <a:rPr lang="en-US" dirty="0"/>
              <a:t>Celsius temp 0 has meaning (water freezes)</a:t>
            </a:r>
          </a:p>
          <a:p>
            <a:pPr lvl="1"/>
            <a:r>
              <a:rPr lang="en-US" dirty="0"/>
              <a:t>But not in Fahrenheit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is this important from a data vis perspective? </a:t>
            </a:r>
          </a:p>
          <a:p>
            <a:pPr lvl="1"/>
            <a:r>
              <a:rPr lang="en-US" dirty="0"/>
              <a:t>What kind of math can you perform in Celsius, but not on Fahrenheit?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1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E790-73AE-FC49-9528-84E73562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 Types: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2C5C-7985-F14D-A36B-AA1EB8CD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You can compute the distance (arithmetic + and – works)</a:t>
            </a:r>
          </a:p>
          <a:p>
            <a:pPr lvl="1"/>
            <a:r>
              <a:rPr lang="en-US" dirty="0"/>
              <a:t>The difference between 70 degrees and 80 degrees is the same as the distance between 60 degrees and 70 degrees</a:t>
            </a:r>
          </a:p>
          <a:p>
            <a:r>
              <a:rPr lang="en-US" dirty="0"/>
              <a:t>Can’t compute magnitude differences</a:t>
            </a:r>
          </a:p>
          <a:p>
            <a:pPr lvl="1"/>
            <a:r>
              <a:rPr lang="en-US" dirty="0"/>
              <a:t>20 degrees isn’t twice as hot as 10 degrees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42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D010-1BB4-D64D-945A-24AA8F3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Data Types: Ratio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9075C-C52F-C54E-BF67-85D09AB7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Relative magnitudes of scores and differences between them matter</a:t>
            </a:r>
          </a:p>
          <a:p>
            <a:r>
              <a:rPr lang="en-US" dirty="0"/>
              <a:t>The position of 0 is fixed</a:t>
            </a:r>
          </a:p>
          <a:p>
            <a:r>
              <a:rPr lang="en-US" dirty="0"/>
              <a:t>Zero – nothing of the measured entity is observed</a:t>
            </a:r>
          </a:p>
          <a:p>
            <a:r>
              <a:rPr lang="en-US" dirty="0"/>
              <a:t>Measurements: Length, Mass, Age, Weight, Speed</a:t>
            </a:r>
          </a:p>
          <a:p>
            <a:r>
              <a:rPr lang="en-US" dirty="0"/>
              <a:t>Can measure ratios and proportions</a:t>
            </a:r>
          </a:p>
          <a:p>
            <a:endParaRPr lang="en-US" dirty="0"/>
          </a:p>
          <a:p>
            <a:r>
              <a:rPr lang="en-US" dirty="0"/>
              <a:t>Somethings is twice as long</a:t>
            </a:r>
          </a:p>
          <a:p>
            <a:r>
              <a:rPr lang="en-US" dirty="0"/>
              <a:t>Something is half as fast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F7E5-144D-7E46-B769-0EAD40B2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ED8F-2C65-5B4C-A948-1409E665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26" y="1825625"/>
            <a:ext cx="10515600" cy="4351338"/>
          </a:xfrm>
        </p:spPr>
        <p:txBody>
          <a:bodyPr/>
          <a:lstStyle/>
          <a:p>
            <a:r>
              <a:rPr lang="en-US" dirty="0"/>
              <a:t>Nominal (categories, labels)</a:t>
            </a:r>
          </a:p>
          <a:p>
            <a:pPr lvl="1"/>
            <a:r>
              <a:rPr lang="en-US" dirty="0"/>
              <a:t>Operations: =, ≠</a:t>
            </a:r>
          </a:p>
          <a:p>
            <a:r>
              <a:rPr lang="en-US" dirty="0"/>
              <a:t>Ordinal (ordered)</a:t>
            </a:r>
          </a:p>
          <a:p>
            <a:pPr lvl="1"/>
            <a:r>
              <a:rPr lang="en-US" dirty="0"/>
              <a:t>Operations: =, ≠, &gt;, &lt;</a:t>
            </a:r>
          </a:p>
          <a:p>
            <a:r>
              <a:rPr lang="en-US" dirty="0"/>
              <a:t>Interval (location of 0 is arbitrary)</a:t>
            </a:r>
          </a:p>
          <a:p>
            <a:pPr lvl="1"/>
            <a:r>
              <a:rPr lang="en-US" dirty="0"/>
              <a:t>Operations: =, ≠, &gt;, &lt;, +, - (distance)</a:t>
            </a:r>
          </a:p>
          <a:p>
            <a:r>
              <a:rPr lang="en-US" dirty="0"/>
              <a:t>Ratio (0 is fixed)</a:t>
            </a:r>
          </a:p>
          <a:p>
            <a:pPr lvl="1"/>
            <a:r>
              <a:rPr lang="en-US" dirty="0"/>
              <a:t>Operations: =, ≠, &gt;, &lt;, +, - (distance), x, ÷ (proportions)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6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785A-8827-3346-A488-333903F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8CE4F-A144-A944-8337-6AFCD3F5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type of variable are these (Nominal, Ordinal, Interval, Ratio)</a:t>
            </a:r>
          </a:p>
          <a:p>
            <a:pPr lvl="1"/>
            <a:r>
              <a:rPr lang="en-US" dirty="0"/>
              <a:t>50 meter race times</a:t>
            </a:r>
          </a:p>
          <a:p>
            <a:pPr lvl="1"/>
            <a:r>
              <a:rPr lang="en-US" dirty="0"/>
              <a:t>College major</a:t>
            </a:r>
          </a:p>
          <a:p>
            <a:pPr lvl="1"/>
            <a:r>
              <a:rPr lang="en-US" dirty="0"/>
              <a:t>Amazon rating for a product (1, 2, 3, 4, 5 stars)</a:t>
            </a:r>
          </a:p>
          <a:p>
            <a:pPr lvl="1"/>
            <a:r>
              <a:rPr lang="en-US" dirty="0"/>
              <a:t>IQ score</a:t>
            </a:r>
          </a:p>
          <a:p>
            <a:pPr lvl="1"/>
            <a:r>
              <a:rPr lang="en-US" dirty="0"/>
              <a:t>Product name</a:t>
            </a:r>
          </a:p>
          <a:p>
            <a:pPr lvl="1"/>
            <a:endParaRPr lang="en-US" dirty="0"/>
          </a:p>
          <a:p>
            <a:r>
              <a:rPr lang="en-US" dirty="0"/>
              <a:t>Can we do math on it? </a:t>
            </a:r>
          </a:p>
          <a:p>
            <a:pPr lvl="1"/>
            <a:r>
              <a:rPr lang="en-US" dirty="0"/>
              <a:t>If so, can we double it and say it is twice as much? </a:t>
            </a:r>
          </a:p>
          <a:p>
            <a:r>
              <a:rPr lang="en-US" dirty="0"/>
              <a:t>If not, does it have an order? </a:t>
            </a:r>
          </a:p>
        </p:txBody>
      </p:sp>
    </p:spTree>
    <p:extLst>
      <p:ext uri="{BB962C8B-B14F-4D97-AF65-F5344CB8AC3E}">
        <p14:creationId xmlns:p14="http://schemas.microsoft.com/office/powerpoint/2010/main" val="8350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7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785A-8827-3346-A488-333903F1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8CE4F-A144-A944-8337-6AFCD3F5A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type of variable are these (Nominal, Ordinal, Interval, Ratio)</a:t>
            </a:r>
          </a:p>
          <a:p>
            <a:pPr lvl="1"/>
            <a:r>
              <a:rPr lang="en-US" dirty="0"/>
              <a:t>50 meter race times</a:t>
            </a:r>
          </a:p>
          <a:p>
            <a:pPr lvl="2"/>
            <a:r>
              <a:rPr lang="en-US" dirty="0"/>
              <a:t>Ratio (You can say someone is 2xs as fast) </a:t>
            </a:r>
          </a:p>
          <a:p>
            <a:pPr lvl="1"/>
            <a:r>
              <a:rPr lang="en-US" dirty="0"/>
              <a:t>College major</a:t>
            </a:r>
          </a:p>
          <a:p>
            <a:pPr lvl="2"/>
            <a:r>
              <a:rPr lang="en-US" dirty="0"/>
              <a:t>Nominal</a:t>
            </a:r>
          </a:p>
          <a:p>
            <a:pPr lvl="1"/>
            <a:r>
              <a:rPr lang="en-US" dirty="0"/>
              <a:t>Amazon rating for a product-  (1, 2, 3, 4, 5 stars)</a:t>
            </a:r>
          </a:p>
          <a:p>
            <a:pPr lvl="2"/>
            <a:r>
              <a:rPr lang="en-US" dirty="0"/>
              <a:t>Interval (no zero)</a:t>
            </a:r>
          </a:p>
          <a:p>
            <a:pPr lvl="1"/>
            <a:r>
              <a:rPr lang="en-US" dirty="0"/>
              <a:t>IQ score</a:t>
            </a:r>
          </a:p>
          <a:p>
            <a:pPr lvl="2"/>
            <a:r>
              <a:rPr lang="en-US" dirty="0"/>
              <a:t>Interval (no meaningful 0)</a:t>
            </a:r>
          </a:p>
          <a:p>
            <a:pPr lvl="1"/>
            <a:r>
              <a:rPr lang="en-US" dirty="0"/>
              <a:t>Product name </a:t>
            </a:r>
          </a:p>
          <a:p>
            <a:pPr lvl="2"/>
            <a:r>
              <a:rPr lang="en-US" dirty="0"/>
              <a:t>Nominal </a:t>
            </a:r>
          </a:p>
        </p:txBody>
      </p:sp>
    </p:spTree>
    <p:extLst>
      <p:ext uri="{BB962C8B-B14F-4D97-AF65-F5344CB8AC3E}">
        <p14:creationId xmlns:p14="http://schemas.microsoft.com/office/powerpoint/2010/main" val="1774008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7E7B-0F01-28BF-8BDA-AB8ED285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99E6-77F1-6719-7088-36583E2E1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We will cover dataset types more in future lectures in the class</a:t>
            </a:r>
          </a:p>
          <a:p>
            <a:r>
              <a:rPr lang="en-US" dirty="0"/>
              <a:t>Focus on tables of items with data attributes for a bit</a:t>
            </a:r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0F47C7E0-1078-792D-40F3-E8142C73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82" y="2217227"/>
            <a:ext cx="6116772" cy="86033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F79199E-D8FC-117A-E539-FE167EF7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40" y="3429000"/>
            <a:ext cx="6866216" cy="31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3B50-5A4E-E748-BE89-52E6D094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data: 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A726-8C0A-5546-B79B-09BA2991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data consisting in a set of items, attributes, links…</a:t>
            </a:r>
          </a:p>
          <a:p>
            <a:r>
              <a:rPr lang="en-US" dirty="0"/>
              <a:t>Lots of ways to encode data</a:t>
            </a:r>
          </a:p>
          <a:p>
            <a:r>
              <a:rPr lang="en-US" dirty="0"/>
              <a:t>We can break our options into </a:t>
            </a:r>
          </a:p>
          <a:p>
            <a:pPr lvl="1"/>
            <a:r>
              <a:rPr lang="en-US" dirty="0"/>
              <a:t>Marks (shapes, points, lines) </a:t>
            </a:r>
          </a:p>
          <a:p>
            <a:pPr lvl="2"/>
            <a:r>
              <a:rPr lang="en-US" dirty="0"/>
              <a:t>The things that are drawn </a:t>
            </a:r>
          </a:p>
          <a:p>
            <a:pPr lvl="1"/>
            <a:r>
              <a:rPr lang="en-US" dirty="0"/>
              <a:t>Channels (color, position, size)</a:t>
            </a:r>
          </a:p>
          <a:p>
            <a:pPr lvl="2"/>
            <a:r>
              <a:rPr lang="en-US" dirty="0"/>
              <a:t>How they are dawn </a:t>
            </a:r>
          </a:p>
        </p:txBody>
      </p:sp>
    </p:spTree>
    <p:extLst>
      <p:ext uri="{BB962C8B-B14F-4D97-AF65-F5344CB8AC3E}">
        <p14:creationId xmlns:p14="http://schemas.microsoft.com/office/powerpoint/2010/main" val="1632305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3B50-5A4E-E748-BE89-52E6D094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data: Marks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A726-8C0A-5546-B79B-09BA2991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Marks (shapes, points, lines- things drawn) represent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items</a:t>
            </a:r>
            <a:r>
              <a:rPr lang="en-US" dirty="0"/>
              <a:t> (independent variable like a person)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links</a:t>
            </a:r>
            <a:r>
              <a:rPr lang="en-US" dirty="0"/>
              <a:t>  (like connections between individuals in a social network)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positions</a:t>
            </a:r>
          </a:p>
          <a:p>
            <a:r>
              <a:rPr lang="en-US" dirty="0"/>
              <a:t>Channels (how they are drawn) represent: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attribute</a:t>
            </a:r>
            <a:r>
              <a:rPr lang="en-US" dirty="0"/>
              <a:t> associated with an item, link or position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69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9B34-993D-284A-AD7A-C57F830B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for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15A0-D1D1-2A48-80D4-A78DE42B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geometric elements</a:t>
            </a:r>
          </a:p>
          <a:p>
            <a:pPr lvl="1"/>
            <a:r>
              <a:rPr lang="en-US" dirty="0"/>
              <a:t>Points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Shapes, areas</a:t>
            </a:r>
          </a:p>
          <a:p>
            <a:pPr lvl="1"/>
            <a:r>
              <a:rPr lang="en-US" dirty="0"/>
              <a:t>Volumes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649AEA1-43FD-C04F-819F-1F287DE3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05" y="4092575"/>
            <a:ext cx="8801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8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FE23-DE51-7A49-973F-1713FBDF0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2273" cy="1325563"/>
          </a:xfrm>
        </p:spPr>
        <p:txBody>
          <a:bodyPr/>
          <a:lstStyle/>
          <a:p>
            <a:r>
              <a:rPr lang="en-US" dirty="0"/>
              <a:t>Marks for links and </a:t>
            </a:r>
            <a:br>
              <a:rPr lang="en-US" dirty="0"/>
            </a:br>
            <a:r>
              <a:rPr lang="en-US" dirty="0"/>
              <a:t>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430C-EDD3-5B4F-AD6E-BC4703960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  <a:p>
            <a:r>
              <a:rPr lang="en-US" dirty="0"/>
              <a:t>Containment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6523D6F3-2F75-BE4E-BC72-8B35C24F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8" y="3429000"/>
            <a:ext cx="6337300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EC9B77-349A-7345-A2AC-54C9705F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09" y="474663"/>
            <a:ext cx="3491774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1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C3D0-7C5A-7048-8A8E-D560733D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55FC-021D-B34E-83A5-9E17B52B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30910" cy="4351338"/>
          </a:xfrm>
        </p:spPr>
        <p:txBody>
          <a:bodyPr/>
          <a:lstStyle/>
          <a:p>
            <a:r>
              <a:rPr lang="en-US" dirty="0"/>
              <a:t>Control the appearance of marks based on attributes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29F19A5-5E0A-C94D-BF84-872296AC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28" y="881829"/>
            <a:ext cx="7371656" cy="52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7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EFF8-DB0E-394C-AC58-19CE9BBC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Marks and Channels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2083-408A-7047-990C-3D1E66E2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98"/>
            <a:ext cx="10515600" cy="4351338"/>
          </a:xfrm>
        </p:spPr>
        <p:txBody>
          <a:bodyPr/>
          <a:lstStyle/>
          <a:p>
            <a:r>
              <a:rPr lang="en-US" dirty="0"/>
              <a:t>Can you describe these charts:</a:t>
            </a:r>
          </a:p>
          <a:p>
            <a:pPr lvl="1"/>
            <a:r>
              <a:rPr lang="en-US" dirty="0"/>
              <a:t>What is the mark for the items </a:t>
            </a:r>
          </a:p>
          <a:p>
            <a:pPr lvl="1"/>
            <a:r>
              <a:rPr lang="en-US" dirty="0"/>
              <a:t>How many items are encoded?</a:t>
            </a:r>
          </a:p>
          <a:p>
            <a:pPr lvl="1"/>
            <a:r>
              <a:rPr lang="en-US" dirty="0"/>
              <a:t>What channels are used for attributes?</a:t>
            </a:r>
          </a:p>
          <a:p>
            <a:pPr lvl="1"/>
            <a:r>
              <a:rPr lang="en-US" dirty="0"/>
              <a:t>How many attributes?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DAAC43B-4DBF-984B-AB22-E55ED58B1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35"/>
          <a:stretch/>
        </p:blipFill>
        <p:spPr>
          <a:xfrm>
            <a:off x="673100" y="3429000"/>
            <a:ext cx="10680700" cy="17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6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EFF8-DB0E-394C-AC58-19CE9BBC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Marks and Channels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2083-408A-7047-990C-3D1E66E2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309"/>
            <a:ext cx="10515600" cy="4777654"/>
          </a:xfrm>
        </p:spPr>
        <p:txBody>
          <a:bodyPr/>
          <a:lstStyle/>
          <a:p>
            <a:r>
              <a:rPr lang="en-US" dirty="0"/>
              <a:t>Can you describe these charts:</a:t>
            </a:r>
          </a:p>
          <a:p>
            <a:pPr lvl="1"/>
            <a:r>
              <a:rPr lang="en-US" dirty="0"/>
              <a:t>What is the mark for the items </a:t>
            </a:r>
          </a:p>
          <a:p>
            <a:pPr lvl="1"/>
            <a:r>
              <a:rPr lang="en-US" dirty="0"/>
              <a:t>How many items are encoded?</a:t>
            </a:r>
          </a:p>
          <a:p>
            <a:pPr lvl="1"/>
            <a:r>
              <a:rPr lang="en-US" dirty="0"/>
              <a:t>What channels are used for attributes?</a:t>
            </a:r>
          </a:p>
          <a:p>
            <a:pPr lvl="1"/>
            <a:r>
              <a:rPr lang="en-US" dirty="0"/>
              <a:t>How many attributes?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DAAC43B-4DBF-984B-AB22-E55ED58B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429000"/>
            <a:ext cx="1068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D45-7214-D74C-B56A-CD14ADD4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28849-0753-C145-9BEA-89721795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9204" cy="4351338"/>
          </a:xfrm>
        </p:spPr>
        <p:txBody>
          <a:bodyPr/>
          <a:lstStyle/>
          <a:p>
            <a:r>
              <a:rPr lang="en-US" dirty="0"/>
              <a:t>Can you describe these charts:</a:t>
            </a:r>
          </a:p>
          <a:p>
            <a:pPr lvl="1"/>
            <a:r>
              <a:rPr lang="en-US" dirty="0"/>
              <a:t>What is the mark for the items?</a:t>
            </a:r>
          </a:p>
          <a:p>
            <a:pPr lvl="1"/>
            <a:r>
              <a:rPr lang="en-US" dirty="0"/>
              <a:t>How many items are encoded?</a:t>
            </a:r>
          </a:p>
          <a:p>
            <a:pPr lvl="1"/>
            <a:r>
              <a:rPr lang="en-US" dirty="0"/>
              <a:t>What channels are used for attributes?</a:t>
            </a:r>
          </a:p>
          <a:p>
            <a:pPr lvl="1"/>
            <a:r>
              <a:rPr lang="en-US" dirty="0"/>
              <a:t>How many attributes?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D97233-F416-044B-B878-DB8D0A72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04" y="2673927"/>
            <a:ext cx="4192696" cy="35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EAB0-2810-8E46-F06A-3BB142B4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D901-8174-6EE4-6280-FF0F2335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7895"/>
          </a:xfrm>
        </p:spPr>
        <p:txBody>
          <a:bodyPr>
            <a:normAutofit/>
          </a:bodyPr>
          <a:lstStyle/>
          <a:p>
            <a:r>
              <a:rPr lang="en-US" dirty="0"/>
              <a:t>Visual channels- size, orientation, shape, hue…</a:t>
            </a:r>
          </a:p>
          <a:p>
            <a:pPr lvl="1"/>
            <a:r>
              <a:rPr lang="en-US" dirty="0"/>
              <a:t>Some are enable perceptual tasks like target identification, boundary detection, pre-attentively- without effort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066C7C7-6FD3-CC7E-E54D-D74552C8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154977"/>
            <a:ext cx="7447280" cy="35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D45-7214-D74C-B56A-CD14ADD4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28849-0753-C145-9BEA-89721795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9204" cy="4351338"/>
          </a:xfrm>
        </p:spPr>
        <p:txBody>
          <a:bodyPr/>
          <a:lstStyle/>
          <a:p>
            <a:r>
              <a:rPr lang="en-US" dirty="0"/>
              <a:t>Can you describe these charts:</a:t>
            </a:r>
          </a:p>
          <a:p>
            <a:pPr lvl="1"/>
            <a:r>
              <a:rPr lang="en-US" dirty="0"/>
              <a:t>What is the mark for the items?</a:t>
            </a:r>
          </a:p>
          <a:p>
            <a:pPr lvl="1"/>
            <a:r>
              <a:rPr lang="en-US" dirty="0"/>
              <a:t>How many items are encoded?</a:t>
            </a:r>
          </a:p>
          <a:p>
            <a:pPr lvl="1"/>
            <a:r>
              <a:rPr lang="en-US" dirty="0"/>
              <a:t>What channels are used for attributes?</a:t>
            </a:r>
          </a:p>
          <a:p>
            <a:pPr lvl="1"/>
            <a:r>
              <a:rPr lang="en-US" dirty="0"/>
              <a:t>How many attributes?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is color (value differences) encoding here? 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D97233-F416-044B-B878-DB8D0A72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04" y="2673927"/>
            <a:ext cx="4192696" cy="35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1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0D45-7214-D74C-B56A-CD14ADD4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28849-0753-C145-9BEA-89721795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don’t need the color differences to understand this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circumstances where this is warranted</a:t>
            </a:r>
          </a:p>
          <a:p>
            <a:pPr lvl="1"/>
            <a:r>
              <a:rPr lang="en-US" dirty="0"/>
              <a:t>Multiple views, want to associate items across views</a:t>
            </a:r>
          </a:p>
          <a:p>
            <a:r>
              <a:rPr lang="en-US" dirty="0"/>
              <a:t>But shouldn’t be necessary by default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5D97233-F416-044B-B878-DB8D0A72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04" y="2673927"/>
            <a:ext cx="4192696" cy="35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2EC0-F42A-9942-A424-C7AE7276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these channels….</a:t>
            </a:r>
          </a:p>
        </p:txBody>
      </p:sp>
      <p:pic>
        <p:nvPicPr>
          <p:cNvPr id="5" name="Picture 4" descr="A screenshot of a building&#10;&#10;Description automatically generated with medium confidence">
            <a:extLst>
              <a:ext uri="{FF2B5EF4-FFF2-40B4-BE49-F238E27FC236}">
                <a16:creationId xmlns:a16="http://schemas.microsoft.com/office/drawing/2014/main" id="{42C0CB7F-AAD9-BE4D-BA3A-8F4A5D56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00" y="1554623"/>
            <a:ext cx="8411189" cy="48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90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2EC0-F42A-9942-A424-C7AE7276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these channels…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717A-EEF7-F34D-BC84-6680A98C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84605"/>
            <a:ext cx="10515600" cy="722672"/>
          </a:xfrm>
        </p:spPr>
        <p:txBody>
          <a:bodyPr>
            <a:normAutofit/>
          </a:bodyPr>
          <a:lstStyle/>
          <a:p>
            <a:r>
              <a:rPr lang="en-US" dirty="0"/>
              <a:t>Use channels proportional to the data</a:t>
            </a:r>
          </a:p>
        </p:txBody>
      </p:sp>
      <p:pic>
        <p:nvPicPr>
          <p:cNvPr id="5" name="Picture 4" descr="A screenshot of a building&#10;&#10;Description automatically generated with medium confidence">
            <a:extLst>
              <a:ext uri="{FF2B5EF4-FFF2-40B4-BE49-F238E27FC236}">
                <a16:creationId xmlns:a16="http://schemas.microsoft.com/office/drawing/2014/main" id="{42C0CB7F-AAD9-BE4D-BA3A-8F4A5D56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01" y="1554624"/>
            <a:ext cx="6972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0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B574-3823-E846-A30F-7BFCB776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Channels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4EA6-6B3A-1149-A345-B4E051B7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Magnitude Channels:  How much?  What rank?  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Saturation</a:t>
            </a:r>
          </a:p>
          <a:p>
            <a:pPr lvl="1"/>
            <a:r>
              <a:rPr lang="en-US" dirty="0"/>
              <a:t>Apply to Ordinal or Quantitative Attributes</a:t>
            </a:r>
          </a:p>
          <a:p>
            <a:r>
              <a:rPr lang="en-US" dirty="0"/>
              <a:t>Identity channels:  What is it? 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Color (hue)</a:t>
            </a:r>
          </a:p>
          <a:p>
            <a:pPr lvl="1"/>
            <a:r>
              <a:rPr lang="en-US" dirty="0"/>
              <a:t>Spatial region/clustering</a:t>
            </a:r>
          </a:p>
          <a:p>
            <a:pPr lvl="1"/>
            <a:r>
              <a:rPr lang="en-US" dirty="0"/>
              <a:t>Categorical attributes </a:t>
            </a:r>
          </a:p>
        </p:txBody>
      </p:sp>
    </p:spTree>
    <p:extLst>
      <p:ext uri="{BB962C8B-B14F-4D97-AF65-F5344CB8AC3E}">
        <p14:creationId xmlns:p14="http://schemas.microsoft.com/office/powerpoint/2010/main" val="1990129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9EA4AA8-B503-CD4F-AD37-53736D33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2654"/>
            <a:ext cx="8448622" cy="525490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A4C8-69A6-964B-A818-5F4B7CCB9B57}"/>
              </a:ext>
            </a:extLst>
          </p:cNvPr>
          <p:cNvSpPr txBox="1">
            <a:spLocks/>
          </p:cNvSpPr>
          <p:nvPr/>
        </p:nvSpPr>
        <p:spPr>
          <a:xfrm>
            <a:off x="8496682" y="1184275"/>
            <a:ext cx="36953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Magnitude Channels:  How much?  What rank?  </a:t>
            </a:r>
          </a:p>
          <a:p>
            <a:r>
              <a:rPr lang="en-US" dirty="0"/>
              <a:t>Identity channels:  What is it?</a:t>
            </a:r>
          </a:p>
        </p:txBody>
      </p:sp>
    </p:spTree>
    <p:extLst>
      <p:ext uri="{BB962C8B-B14F-4D97-AF65-F5344CB8AC3E}">
        <p14:creationId xmlns:p14="http://schemas.microsoft.com/office/powerpoint/2010/main" val="2265887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52B3-2E3B-A440-9CAC-AFE3D596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D74F-C4FC-9A4C-9127-406878B6C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Selective</a:t>
            </a:r>
          </a:p>
          <a:p>
            <a:pPr lvl="1"/>
            <a:r>
              <a:rPr lang="en-US" dirty="0"/>
              <a:t>Can we make out the differences between two marks or values in a channel?  </a:t>
            </a:r>
          </a:p>
          <a:p>
            <a:r>
              <a:rPr lang="en-US" dirty="0"/>
              <a:t>Associative</a:t>
            </a:r>
          </a:p>
          <a:p>
            <a:pPr lvl="1"/>
            <a:r>
              <a:rPr lang="en-US" dirty="0"/>
              <a:t>Does the channel support grouping?</a:t>
            </a:r>
          </a:p>
          <a:p>
            <a:r>
              <a:rPr lang="en-US" dirty="0"/>
              <a:t>Quantitative (Magnitude vs identity channels)</a:t>
            </a:r>
          </a:p>
          <a:p>
            <a:pPr lvl="1"/>
            <a:r>
              <a:rPr lang="en-US" dirty="0"/>
              <a:t>Can we quantify the difference between two selections in a channel? </a:t>
            </a:r>
          </a:p>
          <a:p>
            <a:r>
              <a:rPr lang="en-US" dirty="0"/>
              <a:t>Order</a:t>
            </a:r>
          </a:p>
          <a:p>
            <a:pPr lvl="1"/>
            <a:r>
              <a:rPr lang="en-US" dirty="0"/>
              <a:t>Can we see a change in order with this channel? </a:t>
            </a:r>
          </a:p>
          <a:p>
            <a:r>
              <a:rPr lang="en-US" dirty="0"/>
              <a:t>Length</a:t>
            </a:r>
          </a:p>
          <a:p>
            <a:pPr lvl="1"/>
            <a:r>
              <a:rPr lang="en-US" dirty="0"/>
              <a:t>How many unique options are within the channel? </a:t>
            </a:r>
          </a:p>
        </p:txBody>
      </p:sp>
    </p:spTree>
    <p:extLst>
      <p:ext uri="{BB962C8B-B14F-4D97-AF65-F5344CB8AC3E}">
        <p14:creationId xmlns:p14="http://schemas.microsoft.com/office/powerpoint/2010/main" val="1090884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52B3-2E3B-A440-9CAC-AFE3D596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D74F-C4FC-9A4C-9127-406878B6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825625"/>
            <a:ext cx="11510681" cy="4854874"/>
          </a:xfrm>
        </p:spPr>
        <p:txBody>
          <a:bodyPr>
            <a:normAutofit/>
          </a:bodyPr>
          <a:lstStyle/>
          <a:p>
            <a:r>
              <a:rPr lang="en-US" dirty="0"/>
              <a:t>Selective</a:t>
            </a:r>
          </a:p>
          <a:p>
            <a:pPr lvl="1"/>
            <a:r>
              <a:rPr lang="en-US" dirty="0"/>
              <a:t>Can we make out the differences between two marks or values in a channel?</a:t>
            </a:r>
          </a:p>
          <a:p>
            <a:r>
              <a:rPr lang="en-US" dirty="0"/>
              <a:t>Associative</a:t>
            </a:r>
          </a:p>
          <a:p>
            <a:pPr lvl="1"/>
            <a:r>
              <a:rPr lang="en-US" dirty="0"/>
              <a:t>Does the channel support grouping?</a:t>
            </a:r>
          </a:p>
          <a:p>
            <a:r>
              <a:rPr lang="en-US" dirty="0"/>
              <a:t>Quantitative (Magnitude vs identity channels)</a:t>
            </a:r>
          </a:p>
          <a:p>
            <a:pPr lvl="1"/>
            <a:r>
              <a:rPr lang="en-US" dirty="0"/>
              <a:t>Can we quantify the difference between two selections in a channel? </a:t>
            </a:r>
          </a:p>
          <a:p>
            <a:r>
              <a:rPr lang="en-US" dirty="0"/>
              <a:t>Order</a:t>
            </a:r>
          </a:p>
          <a:p>
            <a:pPr lvl="1"/>
            <a:r>
              <a:rPr lang="en-US" dirty="0"/>
              <a:t>Can we see a change in order with this channel? </a:t>
            </a:r>
          </a:p>
          <a:p>
            <a:r>
              <a:rPr lang="en-US" dirty="0"/>
              <a:t>Length</a:t>
            </a:r>
          </a:p>
          <a:p>
            <a:pPr lvl="1"/>
            <a:r>
              <a:rPr lang="en-US" dirty="0"/>
              <a:t>How many unique options are within the channel?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52361-290F-1940-D7F9-2526A7E8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27" y="680388"/>
            <a:ext cx="6215962" cy="7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4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52B3-2E3B-A440-9CAC-AFE3D596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Position- Strongest visual variable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D74F-C4FC-9A4C-9127-406878B6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825625"/>
            <a:ext cx="11510681" cy="4854874"/>
          </a:xfrm>
        </p:spPr>
        <p:txBody>
          <a:bodyPr>
            <a:normAutofit/>
          </a:bodyPr>
          <a:lstStyle/>
          <a:p>
            <a:r>
              <a:rPr lang="en-US" dirty="0"/>
              <a:t>Selective: YES</a:t>
            </a:r>
          </a:p>
          <a:p>
            <a:pPr lvl="1"/>
            <a:r>
              <a:rPr lang="en-US" dirty="0"/>
              <a:t>Can we make out the differences between two marks or values in a channel?</a:t>
            </a:r>
          </a:p>
          <a:p>
            <a:r>
              <a:rPr lang="en-US" dirty="0"/>
              <a:t>Associative: YES</a:t>
            </a:r>
          </a:p>
          <a:p>
            <a:pPr lvl="1"/>
            <a:r>
              <a:rPr lang="en-US" dirty="0"/>
              <a:t>Does the channel support grouping?</a:t>
            </a:r>
          </a:p>
          <a:p>
            <a:r>
              <a:rPr lang="en-US" dirty="0"/>
              <a:t>Quantitative (Magnitude vs identity channels): YES</a:t>
            </a:r>
          </a:p>
          <a:p>
            <a:pPr lvl="1"/>
            <a:r>
              <a:rPr lang="en-US" dirty="0"/>
              <a:t>Can we quantify the difference between two selections in a channel? </a:t>
            </a:r>
          </a:p>
          <a:p>
            <a:r>
              <a:rPr lang="en-US" dirty="0"/>
              <a:t>Order: YES</a:t>
            </a:r>
          </a:p>
          <a:p>
            <a:pPr lvl="1"/>
            <a:r>
              <a:rPr lang="en-US" dirty="0"/>
              <a:t>Can we see a change in order with this channel? </a:t>
            </a:r>
          </a:p>
          <a:p>
            <a:r>
              <a:rPr lang="en-US" dirty="0"/>
              <a:t>Length: YES</a:t>
            </a:r>
          </a:p>
          <a:p>
            <a:pPr lvl="1"/>
            <a:r>
              <a:rPr lang="en-US" dirty="0"/>
              <a:t>How many unique options are within the channel?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003CF-9D8A-4244-9653-8CB38FEA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18" y="1459237"/>
            <a:ext cx="6215962" cy="7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8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08F8-904D-CA4F-97B7-E0D5DFB1A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Scatterplot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A123593-4C85-6045-857A-0C996D8C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32" y="1447234"/>
            <a:ext cx="7459107" cy="52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EAB0-2810-8E46-F06A-3BB142B4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D901-8174-6EE4-6280-FF0F2335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7095"/>
          </a:xfrm>
        </p:spPr>
        <p:txBody>
          <a:bodyPr>
            <a:normAutofit/>
          </a:bodyPr>
          <a:lstStyle/>
          <a:p>
            <a:r>
              <a:rPr lang="en-US" dirty="0"/>
              <a:t>Proximity between elements creates an impression of association that overrides many other visual channels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D116897-777F-71A5-CFEA-D647EAC6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40" y="3062536"/>
            <a:ext cx="4071620" cy="3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44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68E3-7D3D-C549-B458-41A78FAB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in 3D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CDAC-F6EE-B846-B62E-119175921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6981" cy="4351338"/>
          </a:xfrm>
        </p:spPr>
        <p:txBody>
          <a:bodyPr/>
          <a:lstStyle/>
          <a:p>
            <a:r>
              <a:rPr lang="en-US" dirty="0"/>
              <a:t>Position in 3D is not the same as position in 2D</a:t>
            </a:r>
          </a:p>
          <a:p>
            <a:r>
              <a:rPr lang="en-US" dirty="0"/>
              <a:t>Harder to perform all those tasks, once you add a third dimension</a:t>
            </a:r>
          </a:p>
          <a:p>
            <a:r>
              <a:rPr lang="en-US" dirty="0"/>
              <a:t>Why?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509626-A66F-0F4E-AC19-F3FAD23A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148" y="544108"/>
            <a:ext cx="6139677" cy="5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65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140A-1649-F44D-955E-7575BEBC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2E1C-FC2E-0A4C-9979-FC56B8E6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74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Good for 1D: Length of line, length of rectangle</a:t>
            </a:r>
          </a:p>
          <a:p>
            <a:r>
              <a:rPr lang="en-US" dirty="0"/>
              <a:t>Ok for 2D:  Area of circle </a:t>
            </a:r>
          </a:p>
          <a:p>
            <a:r>
              <a:rPr lang="en-US" dirty="0"/>
              <a:t>Bad for 3D: Volume of sphere </a:t>
            </a:r>
          </a:p>
          <a:p>
            <a:endParaRPr lang="en-US" dirty="0"/>
          </a:p>
          <a:p>
            <a:r>
              <a:rPr lang="en-US" dirty="0"/>
              <a:t>1D length:</a:t>
            </a:r>
          </a:p>
          <a:p>
            <a:pPr lvl="1"/>
            <a:r>
              <a:rPr lang="en-US" dirty="0"/>
              <a:t>Selective? Yes</a:t>
            </a:r>
          </a:p>
          <a:p>
            <a:pPr lvl="1"/>
            <a:r>
              <a:rPr lang="en-US" dirty="0"/>
              <a:t>Associative? Yes </a:t>
            </a:r>
          </a:p>
          <a:p>
            <a:pPr lvl="1"/>
            <a:r>
              <a:rPr lang="en-US" dirty="0"/>
              <a:t>Quantitative? Yes</a:t>
            </a:r>
          </a:p>
          <a:p>
            <a:pPr lvl="1"/>
            <a:r>
              <a:rPr lang="en-US" dirty="0"/>
              <a:t>Order? Yes</a:t>
            </a:r>
          </a:p>
          <a:p>
            <a:pPr lvl="1"/>
            <a:r>
              <a:rPr lang="en-US" dirty="0"/>
              <a:t>Length? Somewhat high</a:t>
            </a:r>
          </a:p>
          <a:p>
            <a:r>
              <a:rPr lang="en-US" dirty="0"/>
              <a:t>Example: bar chart </a:t>
            </a: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3222742-73F4-2C4A-B5D9-54C79112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136" y="1069041"/>
            <a:ext cx="3962400" cy="47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7E2E-7648-A642-AE27-9FA932CA5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52" y="236033"/>
            <a:ext cx="10515600" cy="1325563"/>
          </a:xfrm>
        </p:spPr>
        <p:txBody>
          <a:bodyPr/>
          <a:lstStyle/>
          <a:p>
            <a:r>
              <a:rPr lang="en-US" dirty="0"/>
              <a:t>Example Area (2d size)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6D7ED264-E7EF-124D-BFC5-D4B3358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34" y="1236810"/>
            <a:ext cx="7238301" cy="54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D8DC-A2B6-F64A-9CF7-75E98F39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Value, Saturation, Luminance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0F2-58A2-E548-A5DE-DF5AF4F7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 for quantitative data when length and size are already used</a:t>
            </a:r>
          </a:p>
          <a:p>
            <a:r>
              <a:rPr lang="en-US" dirty="0"/>
              <a:t>Not many shades are recognizable</a:t>
            </a:r>
          </a:p>
          <a:p>
            <a:endParaRPr lang="en-US" dirty="0"/>
          </a:p>
          <a:p>
            <a:r>
              <a:rPr lang="en-US" dirty="0"/>
              <a:t>Selective: yes</a:t>
            </a:r>
          </a:p>
          <a:p>
            <a:r>
              <a:rPr lang="en-US" dirty="0"/>
              <a:t>Associative: Yes</a:t>
            </a:r>
          </a:p>
          <a:p>
            <a:r>
              <a:rPr lang="en-US" dirty="0"/>
              <a:t>Quantitative: somewhat (with problems)</a:t>
            </a:r>
          </a:p>
          <a:p>
            <a:r>
              <a:rPr lang="en-US" dirty="0"/>
              <a:t>Order: yes</a:t>
            </a:r>
          </a:p>
          <a:p>
            <a:r>
              <a:rPr lang="en-US" dirty="0"/>
              <a:t>Length: Limited </a:t>
            </a:r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0FC39231-BBC7-6444-BFAD-F7CEEDAD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2794000"/>
            <a:ext cx="4737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9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FBB7-88D9-6547-98D6-45952AD9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6AA4EC4-718B-3A4F-9FA4-BD1951EE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90" y="473563"/>
            <a:ext cx="8664839" cy="58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47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F3F0-4C3A-0B4D-9718-7067B32D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CA23-8CDC-A244-A8FF-FA8FFC1D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 for qualitative data (identity channel)</a:t>
            </a:r>
          </a:p>
          <a:p>
            <a:r>
              <a:rPr lang="en-US" dirty="0"/>
              <a:t>Limited number of classes/length (7-10)</a:t>
            </a:r>
          </a:p>
          <a:p>
            <a:r>
              <a:rPr lang="en-US" dirty="0"/>
              <a:t>Not suggested quantitative data </a:t>
            </a:r>
          </a:p>
          <a:p>
            <a:pPr lvl="1"/>
            <a:r>
              <a:rPr lang="en-US" dirty="0"/>
              <a:t>Except note recent controversy over rainbow color maps…</a:t>
            </a:r>
          </a:p>
          <a:p>
            <a:r>
              <a:rPr lang="en-US" dirty="0"/>
              <a:t>In general- be careful</a:t>
            </a:r>
          </a:p>
          <a:p>
            <a:endParaRPr lang="en-US" dirty="0"/>
          </a:p>
          <a:p>
            <a:r>
              <a:rPr lang="en-US" dirty="0"/>
              <a:t>Selective: yes</a:t>
            </a:r>
          </a:p>
          <a:p>
            <a:r>
              <a:rPr lang="en-US" dirty="0"/>
              <a:t>Associative: yes</a:t>
            </a:r>
          </a:p>
          <a:p>
            <a:r>
              <a:rPr lang="en-US" dirty="0"/>
              <a:t>Quantitative: less so</a:t>
            </a:r>
          </a:p>
          <a:p>
            <a:r>
              <a:rPr lang="en-US" dirty="0"/>
              <a:t>Order: no</a:t>
            </a:r>
          </a:p>
          <a:p>
            <a:r>
              <a:rPr lang="en-US" dirty="0"/>
              <a:t>Length: limited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5EBE5BD-7323-7743-AE8C-11F72493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444" y="371859"/>
            <a:ext cx="4357739" cy="1796916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5BA0251-06BC-2D48-BEAA-DB62A54D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60" y="4354461"/>
            <a:ext cx="57531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66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E2F6-7D81-2342-9335-FE6D6BC3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68A4-69A5-7D49-8A07-D7AAD1CF8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26" y="1825625"/>
            <a:ext cx="10515600" cy="4351338"/>
          </a:xfrm>
        </p:spPr>
        <p:txBody>
          <a:bodyPr/>
          <a:lstStyle/>
          <a:p>
            <a:r>
              <a:rPr lang="en-US" dirty="0"/>
              <a:t>Great to recognize many classes </a:t>
            </a:r>
          </a:p>
          <a:p>
            <a:pPr lvl="1"/>
            <a:r>
              <a:rPr lang="en-US" dirty="0"/>
              <a:t>Both the geometric shapes</a:t>
            </a:r>
          </a:p>
          <a:p>
            <a:pPr lvl="1"/>
            <a:r>
              <a:rPr lang="en-US" dirty="0"/>
              <a:t>AND things like choropleth maps, shapes of countries/states</a:t>
            </a:r>
          </a:p>
          <a:p>
            <a:r>
              <a:rPr lang="en-US" dirty="0"/>
              <a:t>Selective:  yes</a:t>
            </a:r>
          </a:p>
          <a:p>
            <a:r>
              <a:rPr lang="en-US" dirty="0"/>
              <a:t>Associative: limited</a:t>
            </a:r>
          </a:p>
          <a:p>
            <a:r>
              <a:rPr lang="en-US" dirty="0"/>
              <a:t>Quantitative: no</a:t>
            </a:r>
          </a:p>
          <a:p>
            <a:r>
              <a:rPr lang="en-US" dirty="0"/>
              <a:t>Order: no</a:t>
            </a:r>
          </a:p>
          <a:p>
            <a:r>
              <a:rPr lang="en-US" dirty="0"/>
              <a:t>Length: vast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70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38F6-BA7B-F443-BECA-5E4B9AF2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Chernoff 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1622-5F49-9D40-9FF5-9FC706A26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583848"/>
            <a:ext cx="10515600" cy="991317"/>
          </a:xfrm>
        </p:spPr>
        <p:txBody>
          <a:bodyPr/>
          <a:lstStyle/>
          <a:p>
            <a:r>
              <a:rPr lang="en-US" dirty="0"/>
              <a:t>Can we use facial parameters to map quantitative data?</a:t>
            </a:r>
          </a:p>
          <a:p>
            <a:r>
              <a:rPr lang="en-US" dirty="0"/>
              <a:t>Eh… not really</a:t>
            </a: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E2038B74-5726-8748-819D-CE962D6A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67" y="2575165"/>
            <a:ext cx="9434052" cy="41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63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18E0-0CEA-9E40-AF62-E3745BBE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….??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8DAC16-1268-3540-B483-707EDFD4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40" y="230598"/>
            <a:ext cx="6592039" cy="6111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7652B-8013-A94E-AC9E-7C8A72C27182}"/>
              </a:ext>
            </a:extLst>
          </p:cNvPr>
          <p:cNvSpPr txBox="1"/>
          <p:nvPr/>
        </p:nvSpPr>
        <p:spPr>
          <a:xfrm>
            <a:off x="1135626" y="3259394"/>
            <a:ext cx="296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of ways to encode data…</a:t>
            </a:r>
          </a:p>
        </p:txBody>
      </p:sp>
    </p:spTree>
    <p:extLst>
      <p:ext uri="{BB962C8B-B14F-4D97-AF65-F5344CB8AC3E}">
        <p14:creationId xmlns:p14="http://schemas.microsoft.com/office/powerpoint/2010/main" val="3289022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BCF3-C955-FF45-B7CB-0D2C588C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others</a:t>
            </a:r>
          </a:p>
        </p:txBody>
      </p:sp>
      <p:pic>
        <p:nvPicPr>
          <p:cNvPr id="6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AC0ED31-021D-8648-833F-B6AC68DF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2" y="1690688"/>
            <a:ext cx="6995901" cy="43513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16FB11-E450-CD41-BA27-EF6B3F06698A}"/>
              </a:ext>
            </a:extLst>
          </p:cNvPr>
          <p:cNvSpPr txBox="1">
            <a:spLocks/>
          </p:cNvSpPr>
          <p:nvPr/>
        </p:nvSpPr>
        <p:spPr>
          <a:xfrm>
            <a:off x="7831394" y="1825625"/>
            <a:ext cx="3522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Selective</a:t>
            </a:r>
          </a:p>
          <a:p>
            <a:pPr lvl="1"/>
            <a:r>
              <a:rPr lang="en-US" dirty="0"/>
              <a:t>Can we make out the differences between two values in a channel?  </a:t>
            </a:r>
          </a:p>
          <a:p>
            <a:r>
              <a:rPr lang="en-US" dirty="0"/>
              <a:t>Associative</a:t>
            </a:r>
          </a:p>
          <a:p>
            <a:pPr lvl="1"/>
            <a:r>
              <a:rPr lang="en-US" dirty="0"/>
              <a:t>Does the channel support grouping?</a:t>
            </a:r>
          </a:p>
          <a:p>
            <a:r>
              <a:rPr lang="en-US" dirty="0"/>
              <a:t>Quantitative (Magnitude vs identity channels)</a:t>
            </a:r>
          </a:p>
          <a:p>
            <a:pPr lvl="1"/>
            <a:r>
              <a:rPr lang="en-US" dirty="0"/>
              <a:t>Can we quantify the difference between two selections in a channel? </a:t>
            </a:r>
          </a:p>
          <a:p>
            <a:r>
              <a:rPr lang="en-US" dirty="0"/>
              <a:t>Order</a:t>
            </a:r>
          </a:p>
          <a:p>
            <a:pPr lvl="1"/>
            <a:r>
              <a:rPr lang="en-US" dirty="0"/>
              <a:t>Can we see a change in order with this channel? </a:t>
            </a:r>
          </a:p>
          <a:p>
            <a:r>
              <a:rPr lang="en-US" dirty="0"/>
              <a:t>Length</a:t>
            </a:r>
          </a:p>
          <a:p>
            <a:pPr lvl="1"/>
            <a:r>
              <a:rPr lang="en-US" dirty="0"/>
              <a:t>How many unique options are within the channel? </a:t>
            </a:r>
          </a:p>
        </p:txBody>
      </p:sp>
    </p:spTree>
    <p:extLst>
      <p:ext uri="{BB962C8B-B14F-4D97-AF65-F5344CB8AC3E}">
        <p14:creationId xmlns:p14="http://schemas.microsoft.com/office/powerpoint/2010/main" val="376829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4E62-3C57-C5D1-6B4F-2DA70BC8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Monday- lines and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B45E-6A06-7A99-D3F4-B3B8C8DB9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9495"/>
          </a:xfrm>
        </p:spPr>
        <p:txBody>
          <a:bodyPr/>
          <a:lstStyle/>
          <a:p>
            <a:r>
              <a:rPr lang="en-US" dirty="0"/>
              <a:t>Lines and boundaries can beat our proximity and other visual channels to convey similarity (including positioning)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0CD5762-11F2-298C-CAEB-29AC5A82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3505199"/>
            <a:ext cx="5125327" cy="2060631"/>
          </a:xfrm>
          <a:prstGeom prst="rect">
            <a:avLst/>
          </a:prstGeom>
        </p:spPr>
      </p:pic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48A53169-C93F-603E-984B-5B5799EF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3342815"/>
            <a:ext cx="5699760" cy="22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12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5DD1-4DF3-5644-8997-2E2FD250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longer? </a:t>
            </a:r>
          </a:p>
        </p:txBody>
      </p:sp>
      <p:pic>
        <p:nvPicPr>
          <p:cNvPr id="5" name="Picture 4" descr="Chart, waterfall chart, funnel chart&#10;&#10;Description automatically generated">
            <a:extLst>
              <a:ext uri="{FF2B5EF4-FFF2-40B4-BE49-F238E27FC236}">
                <a16:creationId xmlns:a16="http://schemas.microsoft.com/office/drawing/2014/main" id="{A6C71135-026B-C443-B582-35E519E4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790700"/>
            <a:ext cx="3619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2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5DD1-4DF3-5644-8997-2E2FD250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longer? </a:t>
            </a:r>
          </a:p>
        </p:txBody>
      </p:sp>
      <p:pic>
        <p:nvPicPr>
          <p:cNvPr id="5" name="Picture 4" descr="Chart, waterfall chart, funnel chart&#10;&#10;Description automatically generated">
            <a:extLst>
              <a:ext uri="{FF2B5EF4-FFF2-40B4-BE49-F238E27FC236}">
                <a16:creationId xmlns:a16="http://schemas.microsoft.com/office/drawing/2014/main" id="{A6C71135-026B-C443-B582-35E519E4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790700"/>
            <a:ext cx="3619500" cy="327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F8B727-B103-8740-80C5-5700AB6884B2}"/>
              </a:ext>
            </a:extLst>
          </p:cNvPr>
          <p:cNvSpPr txBox="1"/>
          <p:nvPr/>
        </p:nvSpPr>
        <p:spPr>
          <a:xfrm>
            <a:off x="9940413" y="297917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3331003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FC80-6F9B-0743-A8B8-59FAF671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78B0626-4FB2-D74D-909F-4FFE8B3E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11300"/>
            <a:ext cx="5943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7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FC80-6F9B-0743-A8B8-59FAF671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longer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78B0626-4FB2-D74D-909F-4FFE8B3E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11300"/>
            <a:ext cx="5943600" cy="383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6AAB10-4D26-D943-ABD4-BB550CCB1840}"/>
              </a:ext>
            </a:extLst>
          </p:cNvPr>
          <p:cNvSpPr txBox="1"/>
          <p:nvPr/>
        </p:nvSpPr>
        <p:spPr>
          <a:xfrm>
            <a:off x="10102645" y="32004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3492542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444-10FD-CF44-B01C-B84A5788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steeper? </a:t>
            </a:r>
          </a:p>
        </p:txBody>
      </p:sp>
      <p:pic>
        <p:nvPicPr>
          <p:cNvPr id="5" name="Content Placeholder 4" descr="Line chart&#10;&#10;Description automatically generated">
            <a:extLst>
              <a:ext uri="{FF2B5EF4-FFF2-40B4-BE49-F238E27FC236}">
                <a16:creationId xmlns:a16="http://schemas.microsoft.com/office/drawing/2014/main" id="{01CE6668-0D55-8647-AF26-5FD986C35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383" y="1825625"/>
            <a:ext cx="5031234" cy="4351338"/>
          </a:xfrm>
        </p:spPr>
      </p:pic>
    </p:spTree>
    <p:extLst>
      <p:ext uri="{BB962C8B-B14F-4D97-AF65-F5344CB8AC3E}">
        <p14:creationId xmlns:p14="http://schemas.microsoft.com/office/powerpoint/2010/main" val="423988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9444-10FD-CF44-B01C-B84A5788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steeper? </a:t>
            </a:r>
          </a:p>
        </p:txBody>
      </p:sp>
      <p:pic>
        <p:nvPicPr>
          <p:cNvPr id="5" name="Content Placeholder 4" descr="Line chart&#10;&#10;Description automatically generated">
            <a:extLst>
              <a:ext uri="{FF2B5EF4-FFF2-40B4-BE49-F238E27FC236}">
                <a16:creationId xmlns:a16="http://schemas.microsoft.com/office/drawing/2014/main" id="{01CE6668-0D55-8647-AF26-5FD986C35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383" y="1825625"/>
            <a:ext cx="503123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CD593-D4CC-5B4B-AE47-CDCC93FA0F87}"/>
              </a:ext>
            </a:extLst>
          </p:cNvPr>
          <p:cNvSpPr txBox="1"/>
          <p:nvPr/>
        </p:nvSpPr>
        <p:spPr>
          <a:xfrm>
            <a:off x="9453716" y="33183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3178348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AD7F-21C2-8E48-B1B1-03EC3B6C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larger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92D4-C544-6F43-9CC1-A44ED2DE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03" y="1581399"/>
            <a:ext cx="7052376" cy="49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2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AD7F-21C2-8E48-B1B1-03EC3B6C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larger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92D4-C544-6F43-9CC1-A44ED2DE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03" y="1581399"/>
            <a:ext cx="7052376" cy="4911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06853-FA0A-5D4B-9E3A-A25EFA6569A8}"/>
              </a:ext>
            </a:extLst>
          </p:cNvPr>
          <p:cNvSpPr txBox="1"/>
          <p:nvPr/>
        </p:nvSpPr>
        <p:spPr>
          <a:xfrm>
            <a:off x="10574594" y="330363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4272473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A992-C038-194B-AEEE-65D15C94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darker?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1698F8F4-C115-1B4F-8995-BBEAE44A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5" y="1826694"/>
            <a:ext cx="8534400" cy="46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8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A992-C038-194B-AEEE-65D15C94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darker?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1698F8F4-C115-1B4F-8995-BBEAE44A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5" y="1826694"/>
            <a:ext cx="8534400" cy="4666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958DD-4568-C948-B22D-266E9915F401}"/>
              </a:ext>
            </a:extLst>
          </p:cNvPr>
          <p:cNvSpPr txBox="1"/>
          <p:nvPr/>
        </p:nvSpPr>
        <p:spPr>
          <a:xfrm>
            <a:off x="722671" y="3687097"/>
            <a:ext cx="153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33312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6223-DBB6-3FB4-2993-DD9D622D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DD3B-025A-2CEE-2F93-8EEE24A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appropriate color scales for your data</a:t>
            </a:r>
          </a:p>
          <a:p>
            <a:pPr lvl="1"/>
            <a:r>
              <a:rPr lang="en-US" dirty="0"/>
              <a:t>Consider is it quantitative, qualitative</a:t>
            </a:r>
          </a:p>
          <a:p>
            <a:pPr lvl="1"/>
            <a:r>
              <a:rPr lang="en-US" dirty="0"/>
              <a:t>Is it diverging (is there a midpoint you want to help someone spot)</a:t>
            </a:r>
          </a:p>
          <a:p>
            <a:r>
              <a:rPr lang="en-US" dirty="0"/>
              <a:t>Rainbow color maps vs monochromatic scales</a:t>
            </a:r>
          </a:p>
          <a:p>
            <a:r>
              <a:rPr lang="en-US" dirty="0"/>
              <a:t>Limits in the number of colors we can distinguish</a:t>
            </a:r>
          </a:p>
          <a:p>
            <a:pPr lvl="1"/>
            <a:r>
              <a:rPr lang="en-US" dirty="0"/>
              <a:t>6-10 is a good limit for colors of qualitative data/categorical</a:t>
            </a:r>
          </a:p>
          <a:p>
            <a:r>
              <a:rPr lang="en-US" dirty="0"/>
              <a:t>Color blindness- important factor to check</a:t>
            </a:r>
          </a:p>
        </p:txBody>
      </p:sp>
    </p:spTree>
    <p:extLst>
      <p:ext uri="{BB962C8B-B14F-4D97-AF65-F5344CB8AC3E}">
        <p14:creationId xmlns:p14="http://schemas.microsoft.com/office/powerpoint/2010/main" val="1181343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0C1E9A-B8B2-7A4B-959B-A3A610CB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49" y="657489"/>
            <a:ext cx="9201564" cy="59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12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E005-8E82-7449-A9A8-F8028E1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factors impacting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3ED1-0F5E-D749-8B40-5005FE3F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26" y="1825625"/>
            <a:ext cx="3335594" cy="4351338"/>
          </a:xfrm>
        </p:spPr>
        <p:txBody>
          <a:bodyPr/>
          <a:lstStyle/>
          <a:p>
            <a:r>
              <a:rPr lang="en-US" dirty="0"/>
              <a:t>Alignment</a:t>
            </a:r>
          </a:p>
          <a:p>
            <a:r>
              <a:rPr lang="en-US" dirty="0"/>
              <a:t>Common scale</a:t>
            </a:r>
          </a:p>
          <a:p>
            <a:r>
              <a:rPr lang="en-US" dirty="0"/>
              <a:t>Distractors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5420-FDB1-0D4F-9366-466FD057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44" y="5244688"/>
            <a:ext cx="6343855" cy="140806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68F750D-8509-E247-A86F-F1297144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710" y="1428218"/>
            <a:ext cx="7251290" cy="32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2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8E6F-ABBF-0B4F-AB84-96F27679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 of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7296-260C-524F-862E-83824597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4336"/>
          </a:xfrm>
        </p:spPr>
        <p:txBody>
          <a:bodyPr/>
          <a:lstStyle/>
          <a:p>
            <a:r>
              <a:rPr lang="en-US" dirty="0"/>
              <a:t>Can we combine multiple visual variables? </a:t>
            </a:r>
          </a:p>
        </p:txBody>
      </p:sp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67A65EF0-2A7B-1F4C-9A99-E98AEE75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961"/>
            <a:ext cx="12192000" cy="36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1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DFFF-1B5B-2344-894B-9AAA92A7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47" y="409370"/>
            <a:ext cx="3111944" cy="1325563"/>
          </a:xfrm>
        </p:spPr>
        <p:txBody>
          <a:bodyPr>
            <a:normAutofit/>
          </a:bodyPr>
          <a:lstStyle/>
          <a:p>
            <a:r>
              <a:rPr lang="en-US" dirty="0"/>
              <a:t>Deconstruct this</a:t>
            </a:r>
          </a:p>
        </p:txBody>
      </p:sp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FC791652-4E20-364F-933B-6A9A0050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80" y="325582"/>
            <a:ext cx="8503973" cy="62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9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DFFF-1B5B-2344-894B-9AAA92A7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47" y="409370"/>
            <a:ext cx="27316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visual variables are used? </a:t>
            </a:r>
          </a:p>
        </p:txBody>
      </p:sp>
      <p:pic>
        <p:nvPicPr>
          <p:cNvPr id="5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FC791652-4E20-364F-933B-6A9A0050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11" y="634180"/>
            <a:ext cx="8527242" cy="6223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19141-6D92-4B49-A02E-ADA14B0E569B}"/>
              </a:ext>
            </a:extLst>
          </p:cNvPr>
          <p:cNvSpPr txBox="1"/>
          <p:nvPr/>
        </p:nvSpPr>
        <p:spPr>
          <a:xfrm>
            <a:off x="235974" y="2403988"/>
            <a:ext cx="25367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– circle </a:t>
            </a:r>
          </a:p>
          <a:p>
            <a:endParaRPr lang="en-US" dirty="0"/>
          </a:p>
          <a:p>
            <a:r>
              <a:rPr lang="en-US" dirty="0"/>
              <a:t>Size of bubble is ‘market capitalization’</a:t>
            </a:r>
          </a:p>
          <a:p>
            <a:endParaRPr lang="en-US" dirty="0"/>
          </a:p>
          <a:p>
            <a:r>
              <a:rPr lang="en-US" dirty="0"/>
              <a:t>Color is tax rate- binned</a:t>
            </a:r>
          </a:p>
          <a:p>
            <a:endParaRPr lang="en-US" dirty="0"/>
          </a:p>
          <a:p>
            <a:r>
              <a:rPr lang="en-US" dirty="0"/>
              <a:t>Position in x is tax rate</a:t>
            </a:r>
          </a:p>
          <a:p>
            <a:endParaRPr lang="en-US" dirty="0"/>
          </a:p>
          <a:p>
            <a:r>
              <a:rPr lang="en-US" dirty="0"/>
              <a:t>Annotations for storytelling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4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83F3-46FB-734D-863D-53217873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96AF-2778-F945-83B1-1A3C00254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Data semantics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Introduce dataset types</a:t>
            </a:r>
          </a:p>
          <a:p>
            <a:pPr lvl="1"/>
            <a:r>
              <a:rPr lang="en-US" dirty="0"/>
              <a:t>Attribute types </a:t>
            </a:r>
          </a:p>
          <a:p>
            <a:r>
              <a:rPr lang="en-US" dirty="0"/>
              <a:t>How to encode different data types and attribute types</a:t>
            </a:r>
          </a:p>
          <a:p>
            <a:pPr lvl="1"/>
            <a:r>
              <a:rPr lang="en-US" dirty="0"/>
              <a:t>Marks and channels </a:t>
            </a:r>
          </a:p>
        </p:txBody>
      </p:sp>
    </p:spTree>
    <p:extLst>
      <p:ext uri="{BB962C8B-B14F-4D97-AF65-F5344CB8AC3E}">
        <p14:creationId xmlns:p14="http://schemas.microsoft.com/office/powerpoint/2010/main" val="335664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8DE2-15E2-FE4F-B3CC-472FA01E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visually represent these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5049-91DE-264E-A5E3-50C27102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4 and 8</a:t>
            </a:r>
          </a:p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/>
              <a:t>Spend a minute, sketch a few ideas</a:t>
            </a:r>
          </a:p>
        </p:txBody>
      </p:sp>
    </p:spTree>
    <p:extLst>
      <p:ext uri="{BB962C8B-B14F-4D97-AF65-F5344CB8AC3E}">
        <p14:creationId xmlns:p14="http://schemas.microsoft.com/office/powerpoint/2010/main" val="54407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44714</TotalTime>
  <Words>2263</Words>
  <Application>Microsoft Macintosh PowerPoint</Application>
  <PresentationFormat>Widescreen</PresentationFormat>
  <Paragraphs>477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 2013 - 2022</vt:lpstr>
      <vt:lpstr> Engineering Interactive Visual Interfaces for Data Science (“The CS Data Vis Class”) </vt:lpstr>
      <vt:lpstr>Friday February 14</vt:lpstr>
      <vt:lpstr>Questions? </vt:lpstr>
      <vt:lpstr>Visual channels</vt:lpstr>
      <vt:lpstr>Proximity</vt:lpstr>
      <vt:lpstr>Monday- lines and boundaries</vt:lpstr>
      <vt:lpstr>Color</vt:lpstr>
      <vt:lpstr>Today:</vt:lpstr>
      <vt:lpstr>How can I visually represent these numbers</vt:lpstr>
      <vt:lpstr>Let’s talk about data:  data types, dataset types, data semantics</vt:lpstr>
      <vt:lpstr>Data semantics </vt:lpstr>
      <vt:lpstr>Data semantics </vt:lpstr>
      <vt:lpstr>Data types</vt:lpstr>
      <vt:lpstr>What data types are in this table?</vt:lpstr>
      <vt:lpstr>What data types are in this table?</vt:lpstr>
      <vt:lpstr>What about these tables? </vt:lpstr>
      <vt:lpstr>What about these tables? </vt:lpstr>
      <vt:lpstr>Other data types</vt:lpstr>
      <vt:lpstr>Let’s take a closer look at attributes</vt:lpstr>
      <vt:lpstr>Attribute Types </vt:lpstr>
      <vt:lpstr>Guess the attribute type: Nominal (categorical/qualitative) Ordinal Quantitative</vt:lpstr>
      <vt:lpstr>Guess the attribute type: Nominal (categorical/qualitative) Ordinal Quantitative</vt:lpstr>
      <vt:lpstr>Why does it matter is something is nominal vs ordinal? </vt:lpstr>
      <vt:lpstr>Within Quantitative data</vt:lpstr>
      <vt:lpstr>Quantitative Data Types: Intervals</vt:lpstr>
      <vt:lpstr>Quantitative Data Types: Intervals</vt:lpstr>
      <vt:lpstr>Quantitative Data Types: Ratio </vt:lpstr>
      <vt:lpstr>Data Types </vt:lpstr>
      <vt:lpstr>Let’s look at some examples</vt:lpstr>
      <vt:lpstr>Let’s look at some examples</vt:lpstr>
      <vt:lpstr>Data</vt:lpstr>
      <vt:lpstr>Encoding data: Marks and Channels</vt:lpstr>
      <vt:lpstr>Encoding data: Marks and Channels</vt:lpstr>
      <vt:lpstr>Marks for Items</vt:lpstr>
      <vt:lpstr>Marks for links and  associations</vt:lpstr>
      <vt:lpstr>Channels </vt:lpstr>
      <vt:lpstr>Using Marks and Channels </vt:lpstr>
      <vt:lpstr>Using Marks and Channels </vt:lpstr>
      <vt:lpstr>Let’s look at this</vt:lpstr>
      <vt:lpstr>Let’s look at this</vt:lpstr>
      <vt:lpstr>Redundant encoding</vt:lpstr>
      <vt:lpstr>Consider these channels….</vt:lpstr>
      <vt:lpstr>Consider these channels…</vt:lpstr>
      <vt:lpstr>Types of Channels </vt:lpstr>
      <vt:lpstr>PowerPoint Presentation</vt:lpstr>
      <vt:lpstr>Characteristics of Channels</vt:lpstr>
      <vt:lpstr>Position? </vt:lpstr>
      <vt:lpstr>Position- Strongest visual variable </vt:lpstr>
      <vt:lpstr>Example: Scatterplot</vt:lpstr>
      <vt:lpstr>Position in 3D </vt:lpstr>
      <vt:lpstr>Length and Size</vt:lpstr>
      <vt:lpstr>Example Area (2d size)</vt:lpstr>
      <vt:lpstr>Value, Saturation, Luminance </vt:lpstr>
      <vt:lpstr>Example</vt:lpstr>
      <vt:lpstr>Color</vt:lpstr>
      <vt:lpstr>Shape </vt:lpstr>
      <vt:lpstr>Chernoff faces</vt:lpstr>
      <vt:lpstr>More ….??</vt:lpstr>
      <vt:lpstr>What about others</vt:lpstr>
      <vt:lpstr>How much longer? </vt:lpstr>
      <vt:lpstr>How much longer? </vt:lpstr>
      <vt:lpstr>How much longer</vt:lpstr>
      <vt:lpstr>How much longer</vt:lpstr>
      <vt:lpstr>How much steeper? </vt:lpstr>
      <vt:lpstr>How much steeper? </vt:lpstr>
      <vt:lpstr>How much larger</vt:lpstr>
      <vt:lpstr>How much larger</vt:lpstr>
      <vt:lpstr>How much darker?</vt:lpstr>
      <vt:lpstr>How much darker?</vt:lpstr>
      <vt:lpstr>PowerPoint Presentation</vt:lpstr>
      <vt:lpstr>Other factors impacting accuracy</vt:lpstr>
      <vt:lpstr>Separability of Attributes</vt:lpstr>
      <vt:lpstr>Deconstruct this</vt:lpstr>
      <vt:lpstr>What visual variables are used?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Jillian Aurisano</cp:lastModifiedBy>
  <cp:revision>175</cp:revision>
  <dcterms:created xsi:type="dcterms:W3CDTF">2022-01-10T03:51:18Z</dcterms:created>
  <dcterms:modified xsi:type="dcterms:W3CDTF">2025-02-14T19:01:52Z</dcterms:modified>
</cp:coreProperties>
</file>